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diagrams/quickStyle1.xml" ContentType="application/vnd.openxmlformats-officedocument.drawingml.diagramStyl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Default Extension="tiff" ContentType="image/tiff"/>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1"/>
  </p:notesMasterIdLst>
  <p:sldIdLst>
    <p:sldId id="369" r:id="rId2"/>
    <p:sldId id="283" r:id="rId3"/>
    <p:sldId id="456" r:id="rId4"/>
    <p:sldId id="442" r:id="rId5"/>
    <p:sldId id="452" r:id="rId6"/>
    <p:sldId id="414" r:id="rId7"/>
    <p:sldId id="421" r:id="rId8"/>
    <p:sldId id="458" r:id="rId9"/>
    <p:sldId id="467" r:id="rId10"/>
    <p:sldId id="474" r:id="rId11"/>
    <p:sldId id="475" r:id="rId12"/>
    <p:sldId id="331" r:id="rId13"/>
    <p:sldId id="422" r:id="rId14"/>
    <p:sldId id="476" r:id="rId15"/>
    <p:sldId id="445" r:id="rId16"/>
    <p:sldId id="446" r:id="rId17"/>
    <p:sldId id="453" r:id="rId18"/>
    <p:sldId id="447" r:id="rId19"/>
    <p:sldId id="348" r:id="rId20"/>
    <p:sldId id="349" r:id="rId21"/>
    <p:sldId id="350" r:id="rId22"/>
    <p:sldId id="351" r:id="rId23"/>
    <p:sldId id="491" r:id="rId24"/>
    <p:sldId id="487" r:id="rId25"/>
    <p:sldId id="357" r:id="rId26"/>
    <p:sldId id="486" r:id="rId27"/>
    <p:sldId id="490" r:id="rId28"/>
    <p:sldId id="488" r:id="rId29"/>
    <p:sldId id="484" r:id="rId30"/>
    <p:sldId id="460" r:id="rId31"/>
    <p:sldId id="465" r:id="rId32"/>
    <p:sldId id="463" r:id="rId33"/>
    <p:sldId id="480" r:id="rId34"/>
    <p:sldId id="479" r:id="rId35"/>
    <p:sldId id="477" r:id="rId36"/>
    <p:sldId id="500" r:id="rId37"/>
    <p:sldId id="489" r:id="rId38"/>
    <p:sldId id="498" r:id="rId39"/>
    <p:sldId id="494" r:id="rId40"/>
    <p:sldId id="493" r:id="rId41"/>
    <p:sldId id="492" r:id="rId42"/>
    <p:sldId id="459" r:id="rId43"/>
    <p:sldId id="457" r:id="rId44"/>
    <p:sldId id="413" r:id="rId45"/>
    <p:sldId id="499" r:id="rId46"/>
    <p:sldId id="485" r:id="rId47"/>
    <p:sldId id="495" r:id="rId48"/>
    <p:sldId id="497" r:id="rId49"/>
    <p:sldId id="496"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361" autoAdjust="0"/>
    <p:restoredTop sz="94660"/>
  </p:normalViewPr>
  <p:slideViewPr>
    <p:cSldViewPr snapToObjects="1">
      <p:cViewPr>
        <p:scale>
          <a:sx n="100" d="100"/>
          <a:sy n="100" d="100"/>
        </p:scale>
        <p:origin x="-1232" y="-4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8EB8D-AC58-774D-BBBF-02E8A9BF6B8A}" type="doc">
      <dgm:prSet loTypeId="urn:microsoft.com/office/officeart/2005/8/layout/hProcess11" loCatId="process" qsTypeId="urn:microsoft.com/office/officeart/2005/8/quickstyle/simple4" qsCatId="simple" csTypeId="urn:microsoft.com/office/officeart/2005/8/colors/accent1_2" csCatId="accent1" phldr="1"/>
      <dgm:spPr/>
    </dgm:pt>
    <dgm:pt modelId="{2C2B8444-D536-A84E-B576-3C95169190BC}">
      <dgm:prSet phldrT="[Texte]" custT="1"/>
      <dgm:spPr/>
      <dgm:t>
        <a:bodyPr/>
        <a:lstStyle/>
        <a:p>
          <a:r>
            <a:rPr lang="fr-FR" sz="1200" dirty="0" smtClean="0"/>
            <a:t>G modes</a:t>
          </a:r>
          <a:endParaRPr lang="fr-FR" sz="1200" dirty="0"/>
        </a:p>
      </dgm:t>
    </dgm:pt>
    <dgm:pt modelId="{4BBA9487-C420-A941-8D63-A58B22D2E47B}" type="parTrans" cxnId="{EC7EAFF5-A083-B540-BA53-D012F782C206}">
      <dgm:prSet/>
      <dgm:spPr/>
      <dgm:t>
        <a:bodyPr/>
        <a:lstStyle/>
        <a:p>
          <a:endParaRPr lang="fr-FR"/>
        </a:p>
      </dgm:t>
    </dgm:pt>
    <dgm:pt modelId="{09979084-B018-A947-9140-E1F91C68B835}" type="sibTrans" cxnId="{EC7EAFF5-A083-B540-BA53-D012F782C206}">
      <dgm:prSet/>
      <dgm:spPr/>
      <dgm:t>
        <a:bodyPr/>
        <a:lstStyle/>
        <a:p>
          <a:endParaRPr lang="fr-FR"/>
        </a:p>
      </dgm:t>
    </dgm:pt>
    <dgm:pt modelId="{A1E47B44-757B-4946-90BA-8BFE302BA99A}">
      <dgm:prSet phldrT="[Texte]" phldr="1"/>
      <dgm:spPr/>
      <dgm:t>
        <a:bodyPr/>
        <a:lstStyle/>
        <a:p>
          <a:endParaRPr lang="fr-FR"/>
        </a:p>
      </dgm:t>
    </dgm:pt>
    <dgm:pt modelId="{D44728F6-86DE-EB4C-A439-32CF98F4E558}" type="parTrans" cxnId="{D38D2A0F-74D9-2347-AD90-E4F362BF2C2D}">
      <dgm:prSet/>
      <dgm:spPr/>
      <dgm:t>
        <a:bodyPr/>
        <a:lstStyle/>
        <a:p>
          <a:endParaRPr lang="fr-FR"/>
        </a:p>
      </dgm:t>
    </dgm:pt>
    <dgm:pt modelId="{37803261-5D7D-FA49-B9DD-F2F1347FD61E}" type="sibTrans" cxnId="{D38D2A0F-74D9-2347-AD90-E4F362BF2C2D}">
      <dgm:prSet/>
      <dgm:spPr/>
      <dgm:t>
        <a:bodyPr/>
        <a:lstStyle/>
        <a:p>
          <a:endParaRPr lang="fr-FR"/>
        </a:p>
      </dgm:t>
    </dgm:pt>
    <dgm:pt modelId="{20A429CE-ECF6-C144-99A8-4382946380B9}">
      <dgm:prSet phldrT="[Texte]" phldr="1"/>
      <dgm:spPr/>
      <dgm:t>
        <a:bodyPr/>
        <a:lstStyle/>
        <a:p>
          <a:endParaRPr lang="fr-FR"/>
        </a:p>
      </dgm:t>
    </dgm:pt>
    <dgm:pt modelId="{F3712D61-7171-C144-AB42-D851900750E0}" type="parTrans" cxnId="{3F968A1A-AD73-F149-AC48-2B7716D4412B}">
      <dgm:prSet/>
      <dgm:spPr/>
      <dgm:t>
        <a:bodyPr/>
        <a:lstStyle/>
        <a:p>
          <a:endParaRPr lang="fr-FR"/>
        </a:p>
      </dgm:t>
    </dgm:pt>
    <dgm:pt modelId="{EB4B6CCC-9692-3A42-B70F-382A6ABDAC98}" type="sibTrans" cxnId="{3F968A1A-AD73-F149-AC48-2B7716D4412B}">
      <dgm:prSet/>
      <dgm:spPr/>
      <dgm:t>
        <a:bodyPr/>
        <a:lstStyle/>
        <a:p>
          <a:endParaRPr lang="fr-FR"/>
        </a:p>
      </dgm:t>
    </dgm:pt>
    <dgm:pt modelId="{C9E7298F-37BA-3643-A93E-2398825A5AC5}" type="pres">
      <dgm:prSet presAssocID="{8D08EB8D-AC58-774D-BBBF-02E8A9BF6B8A}" presName="Name0" presStyleCnt="0">
        <dgm:presLayoutVars>
          <dgm:dir/>
          <dgm:resizeHandles val="exact"/>
        </dgm:presLayoutVars>
      </dgm:prSet>
      <dgm:spPr/>
    </dgm:pt>
    <dgm:pt modelId="{AB985A9B-3F56-B14D-913E-2F7105D4464C}" type="pres">
      <dgm:prSet presAssocID="{8D08EB8D-AC58-774D-BBBF-02E8A9BF6B8A}" presName="arrow" presStyleLbl="bgShp" presStyleIdx="0" presStyleCnt="1"/>
      <dgm:spPr/>
    </dgm:pt>
    <dgm:pt modelId="{46D91875-8FBE-8B49-BC08-664DF8E75EAF}" type="pres">
      <dgm:prSet presAssocID="{8D08EB8D-AC58-774D-BBBF-02E8A9BF6B8A}" presName="points" presStyleCnt="0"/>
      <dgm:spPr/>
    </dgm:pt>
    <dgm:pt modelId="{9D1AB4F9-A34E-9D41-8DD1-90028041470D}" type="pres">
      <dgm:prSet presAssocID="{2C2B8444-D536-A84E-B576-3C95169190BC}" presName="compositeA" presStyleCnt="0"/>
      <dgm:spPr/>
    </dgm:pt>
    <dgm:pt modelId="{090DFE12-CA22-434C-B678-1F6FCC9F0AB4}" type="pres">
      <dgm:prSet presAssocID="{2C2B8444-D536-A84E-B576-3C95169190BC}" presName="textA" presStyleLbl="revTx" presStyleIdx="0" presStyleCnt="3" custScaleX="388629" custLinFactX="26636" custLinFactNeighborX="100000">
        <dgm:presLayoutVars>
          <dgm:bulletEnabled val="1"/>
        </dgm:presLayoutVars>
      </dgm:prSet>
      <dgm:spPr/>
      <dgm:t>
        <a:bodyPr/>
        <a:lstStyle/>
        <a:p>
          <a:endParaRPr lang="fr-FR"/>
        </a:p>
      </dgm:t>
    </dgm:pt>
    <dgm:pt modelId="{8CE103AB-F5F5-6F44-869D-6CC9692067EC}" type="pres">
      <dgm:prSet presAssocID="{2C2B8444-D536-A84E-B576-3C95169190BC}" presName="circleA" presStyleLbl="node1" presStyleIdx="0" presStyleCnt="3"/>
      <dgm:spPr/>
    </dgm:pt>
    <dgm:pt modelId="{CC029A8F-D232-524C-A219-7FBA790720E4}" type="pres">
      <dgm:prSet presAssocID="{2C2B8444-D536-A84E-B576-3C95169190BC}" presName="spaceA" presStyleCnt="0"/>
      <dgm:spPr/>
    </dgm:pt>
    <dgm:pt modelId="{41E5477E-CA61-A548-80D7-76E84A7B0471}" type="pres">
      <dgm:prSet presAssocID="{09979084-B018-A947-9140-E1F91C68B835}" presName="space" presStyleCnt="0"/>
      <dgm:spPr/>
    </dgm:pt>
    <dgm:pt modelId="{8491463D-3EEF-9E44-84CC-D3514947A4A2}" type="pres">
      <dgm:prSet presAssocID="{A1E47B44-757B-4946-90BA-8BFE302BA99A}" presName="compositeB" presStyleCnt="0"/>
      <dgm:spPr/>
    </dgm:pt>
    <dgm:pt modelId="{6ED25C7F-7E26-F345-A698-67A9A7CD55FB}" type="pres">
      <dgm:prSet presAssocID="{A1E47B44-757B-4946-90BA-8BFE302BA99A}" presName="textB" presStyleLbl="revTx" presStyleIdx="1" presStyleCnt="3">
        <dgm:presLayoutVars>
          <dgm:bulletEnabled val="1"/>
        </dgm:presLayoutVars>
      </dgm:prSet>
      <dgm:spPr/>
      <dgm:t>
        <a:bodyPr/>
        <a:lstStyle/>
        <a:p>
          <a:endParaRPr lang="fr-FR"/>
        </a:p>
      </dgm:t>
    </dgm:pt>
    <dgm:pt modelId="{B5D1BD73-CE73-AA43-BC43-5A8BF3287808}" type="pres">
      <dgm:prSet presAssocID="{A1E47B44-757B-4946-90BA-8BFE302BA99A}" presName="circleB" presStyleLbl="node1" presStyleIdx="1" presStyleCnt="3"/>
      <dgm:spPr/>
    </dgm:pt>
    <dgm:pt modelId="{353964BA-375D-3645-A127-CFB0BB83CDA1}" type="pres">
      <dgm:prSet presAssocID="{A1E47B44-757B-4946-90BA-8BFE302BA99A}" presName="spaceB" presStyleCnt="0"/>
      <dgm:spPr/>
    </dgm:pt>
    <dgm:pt modelId="{3D9FB72B-5B7C-D649-B889-63B07397CFA7}" type="pres">
      <dgm:prSet presAssocID="{37803261-5D7D-FA49-B9DD-F2F1347FD61E}" presName="space" presStyleCnt="0"/>
      <dgm:spPr/>
    </dgm:pt>
    <dgm:pt modelId="{E8E435CA-5C6B-7B4F-A47F-870DFFD68871}" type="pres">
      <dgm:prSet presAssocID="{20A429CE-ECF6-C144-99A8-4382946380B9}" presName="compositeA" presStyleCnt="0"/>
      <dgm:spPr/>
    </dgm:pt>
    <dgm:pt modelId="{88FFC00D-660E-4746-B300-A5E13F42EECC}" type="pres">
      <dgm:prSet presAssocID="{20A429CE-ECF6-C144-99A8-4382946380B9}" presName="textA" presStyleLbl="revTx" presStyleIdx="2" presStyleCnt="3">
        <dgm:presLayoutVars>
          <dgm:bulletEnabled val="1"/>
        </dgm:presLayoutVars>
      </dgm:prSet>
      <dgm:spPr/>
      <dgm:t>
        <a:bodyPr/>
        <a:lstStyle/>
        <a:p>
          <a:endParaRPr lang="fr-FR"/>
        </a:p>
      </dgm:t>
    </dgm:pt>
    <dgm:pt modelId="{6FD29647-13C7-A346-A3BE-9073EA33DF88}" type="pres">
      <dgm:prSet presAssocID="{20A429CE-ECF6-C144-99A8-4382946380B9}" presName="circleA" presStyleLbl="node1" presStyleIdx="2" presStyleCnt="3"/>
      <dgm:spPr/>
    </dgm:pt>
    <dgm:pt modelId="{639C0F29-8376-BC4B-ADD8-957ED398CE70}" type="pres">
      <dgm:prSet presAssocID="{20A429CE-ECF6-C144-99A8-4382946380B9}" presName="spaceA" presStyleCnt="0"/>
      <dgm:spPr/>
    </dgm:pt>
  </dgm:ptLst>
  <dgm:cxnLst>
    <dgm:cxn modelId="{D38D2A0F-74D9-2347-AD90-E4F362BF2C2D}" srcId="{8D08EB8D-AC58-774D-BBBF-02E8A9BF6B8A}" destId="{A1E47B44-757B-4946-90BA-8BFE302BA99A}" srcOrd="1" destOrd="0" parTransId="{D44728F6-86DE-EB4C-A439-32CF98F4E558}" sibTransId="{37803261-5D7D-FA49-B9DD-F2F1347FD61E}"/>
    <dgm:cxn modelId="{C6C41060-6F87-9C4B-B317-9BBE20B32E3F}" type="presOf" srcId="{20A429CE-ECF6-C144-99A8-4382946380B9}" destId="{88FFC00D-660E-4746-B300-A5E13F42EECC}" srcOrd="0" destOrd="0" presId="urn:microsoft.com/office/officeart/2005/8/layout/hProcess11"/>
    <dgm:cxn modelId="{09921E45-B433-3A4A-81ED-32BF2F616F6A}" type="presOf" srcId="{8D08EB8D-AC58-774D-BBBF-02E8A9BF6B8A}" destId="{C9E7298F-37BA-3643-A93E-2398825A5AC5}" srcOrd="0" destOrd="0" presId="urn:microsoft.com/office/officeart/2005/8/layout/hProcess11"/>
    <dgm:cxn modelId="{83260F8A-A333-644F-A961-516A355BBBA6}" type="presOf" srcId="{2C2B8444-D536-A84E-B576-3C95169190BC}" destId="{090DFE12-CA22-434C-B678-1F6FCC9F0AB4}" srcOrd="0" destOrd="0" presId="urn:microsoft.com/office/officeart/2005/8/layout/hProcess11"/>
    <dgm:cxn modelId="{3F968A1A-AD73-F149-AC48-2B7716D4412B}" srcId="{8D08EB8D-AC58-774D-BBBF-02E8A9BF6B8A}" destId="{20A429CE-ECF6-C144-99A8-4382946380B9}" srcOrd="2" destOrd="0" parTransId="{F3712D61-7171-C144-AB42-D851900750E0}" sibTransId="{EB4B6CCC-9692-3A42-B70F-382A6ABDAC98}"/>
    <dgm:cxn modelId="{EC7EAFF5-A083-B540-BA53-D012F782C206}" srcId="{8D08EB8D-AC58-774D-BBBF-02E8A9BF6B8A}" destId="{2C2B8444-D536-A84E-B576-3C95169190BC}" srcOrd="0" destOrd="0" parTransId="{4BBA9487-C420-A941-8D63-A58B22D2E47B}" sibTransId="{09979084-B018-A947-9140-E1F91C68B835}"/>
    <dgm:cxn modelId="{C8FB2E2C-A92C-0746-B89E-C34A0BB6489E}" type="presOf" srcId="{A1E47B44-757B-4946-90BA-8BFE302BA99A}" destId="{6ED25C7F-7E26-F345-A698-67A9A7CD55FB}" srcOrd="0" destOrd="0" presId="urn:microsoft.com/office/officeart/2005/8/layout/hProcess11"/>
    <dgm:cxn modelId="{53DCA3E0-55B5-6645-9B46-C44A2647AFAD}" type="presParOf" srcId="{C9E7298F-37BA-3643-A93E-2398825A5AC5}" destId="{AB985A9B-3F56-B14D-913E-2F7105D4464C}" srcOrd="0" destOrd="0" presId="urn:microsoft.com/office/officeart/2005/8/layout/hProcess11"/>
    <dgm:cxn modelId="{4D759214-59FD-9A49-8AC4-D89F461CA254}" type="presParOf" srcId="{C9E7298F-37BA-3643-A93E-2398825A5AC5}" destId="{46D91875-8FBE-8B49-BC08-664DF8E75EAF}" srcOrd="1" destOrd="0" presId="urn:microsoft.com/office/officeart/2005/8/layout/hProcess11"/>
    <dgm:cxn modelId="{E4DA07EC-2D5E-6D4C-8F62-571CDCC3A9F2}" type="presParOf" srcId="{46D91875-8FBE-8B49-BC08-664DF8E75EAF}" destId="{9D1AB4F9-A34E-9D41-8DD1-90028041470D}" srcOrd="0" destOrd="0" presId="urn:microsoft.com/office/officeart/2005/8/layout/hProcess11"/>
    <dgm:cxn modelId="{EB6B85AD-B35C-0340-8C42-44E197044D72}" type="presParOf" srcId="{9D1AB4F9-A34E-9D41-8DD1-90028041470D}" destId="{090DFE12-CA22-434C-B678-1F6FCC9F0AB4}" srcOrd="0" destOrd="0" presId="urn:microsoft.com/office/officeart/2005/8/layout/hProcess11"/>
    <dgm:cxn modelId="{60C8165F-6839-5541-8122-CA1BFEEC8A07}" type="presParOf" srcId="{9D1AB4F9-A34E-9D41-8DD1-90028041470D}" destId="{8CE103AB-F5F5-6F44-869D-6CC9692067EC}" srcOrd="1" destOrd="0" presId="urn:microsoft.com/office/officeart/2005/8/layout/hProcess11"/>
    <dgm:cxn modelId="{AF88903A-0BA5-3149-9F09-F8B401C6936B}" type="presParOf" srcId="{9D1AB4F9-A34E-9D41-8DD1-90028041470D}" destId="{CC029A8F-D232-524C-A219-7FBA790720E4}" srcOrd="2" destOrd="0" presId="urn:microsoft.com/office/officeart/2005/8/layout/hProcess11"/>
    <dgm:cxn modelId="{26C307B0-E893-A743-92A2-7AEAA92B33DD}" type="presParOf" srcId="{46D91875-8FBE-8B49-BC08-664DF8E75EAF}" destId="{41E5477E-CA61-A548-80D7-76E84A7B0471}" srcOrd="1" destOrd="0" presId="urn:microsoft.com/office/officeart/2005/8/layout/hProcess11"/>
    <dgm:cxn modelId="{B6F750B3-47CE-8F45-9977-3041930C5A3A}" type="presParOf" srcId="{46D91875-8FBE-8B49-BC08-664DF8E75EAF}" destId="{8491463D-3EEF-9E44-84CC-D3514947A4A2}" srcOrd="2" destOrd="0" presId="urn:microsoft.com/office/officeart/2005/8/layout/hProcess11"/>
    <dgm:cxn modelId="{749BF059-8421-564B-BA44-2112180AD406}" type="presParOf" srcId="{8491463D-3EEF-9E44-84CC-D3514947A4A2}" destId="{6ED25C7F-7E26-F345-A698-67A9A7CD55FB}" srcOrd="0" destOrd="0" presId="urn:microsoft.com/office/officeart/2005/8/layout/hProcess11"/>
    <dgm:cxn modelId="{7D55C2D2-DB56-4341-A315-8EDB617E4533}" type="presParOf" srcId="{8491463D-3EEF-9E44-84CC-D3514947A4A2}" destId="{B5D1BD73-CE73-AA43-BC43-5A8BF3287808}" srcOrd="1" destOrd="0" presId="urn:microsoft.com/office/officeart/2005/8/layout/hProcess11"/>
    <dgm:cxn modelId="{43B721A7-2238-A44F-ABF2-4E42880E9DD3}" type="presParOf" srcId="{8491463D-3EEF-9E44-84CC-D3514947A4A2}" destId="{353964BA-375D-3645-A127-CFB0BB83CDA1}" srcOrd="2" destOrd="0" presId="urn:microsoft.com/office/officeart/2005/8/layout/hProcess11"/>
    <dgm:cxn modelId="{514A47D6-725F-454F-8899-5E0FE3B09723}" type="presParOf" srcId="{46D91875-8FBE-8B49-BC08-664DF8E75EAF}" destId="{3D9FB72B-5B7C-D649-B889-63B07397CFA7}" srcOrd="3" destOrd="0" presId="urn:microsoft.com/office/officeart/2005/8/layout/hProcess11"/>
    <dgm:cxn modelId="{6057FF66-D6F1-3841-A062-B5CDEA05023C}" type="presParOf" srcId="{46D91875-8FBE-8B49-BC08-664DF8E75EAF}" destId="{E8E435CA-5C6B-7B4F-A47F-870DFFD68871}" srcOrd="4" destOrd="0" presId="urn:microsoft.com/office/officeart/2005/8/layout/hProcess11"/>
    <dgm:cxn modelId="{59E468DB-475D-7D4C-A355-3F8BD0CED1BD}" type="presParOf" srcId="{E8E435CA-5C6B-7B4F-A47F-870DFFD68871}" destId="{88FFC00D-660E-4746-B300-A5E13F42EECC}" srcOrd="0" destOrd="0" presId="urn:microsoft.com/office/officeart/2005/8/layout/hProcess11"/>
    <dgm:cxn modelId="{52918D60-C5A3-804E-AB11-1C6D332D6845}" type="presParOf" srcId="{E8E435CA-5C6B-7B4F-A47F-870DFFD68871}" destId="{6FD29647-13C7-A346-A3BE-9073EA33DF88}" srcOrd="1" destOrd="0" presId="urn:microsoft.com/office/officeart/2005/8/layout/hProcess11"/>
    <dgm:cxn modelId="{AF8825F5-4F8C-654D-BD21-502E81198764}" type="presParOf" srcId="{E8E435CA-5C6B-7B4F-A47F-870DFFD68871}" destId="{639C0F29-8376-BC4B-ADD8-957ED398CE70}"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GB"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02D7053B-53D8-2A42-84F1-9053BED321AB}" type="datetimeFigureOut">
              <a:rPr lang="fr-FR" smtClean="0"/>
              <a:pPr/>
              <a:t>26/11/18</a:t>
            </a:fld>
            <a:endParaRPr lang="en-GB"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GB"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96F93D21-0033-3F42-9375-617AE70131D7}"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96F93D21-0033-3F42-9375-617AE70131D7}"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96F93D21-0033-3F42-9375-617AE70131D7}" type="slidenum">
              <a:rPr lang="en-GB" smtClean="0"/>
              <a:pPr/>
              <a:t>13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96F93D21-0033-3F42-9375-617AE70131D7}" type="slidenum">
              <a:rPr lang="en-GB" smtClean="0"/>
              <a:pPr/>
              <a:t>22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96F93D21-0033-3F42-9375-617AE70131D7}" type="slidenum">
              <a:rPr lang="en-GB" smtClean="0"/>
              <a:pPr/>
              <a:t>25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p>
            <a:fld id="{84916294-1311-1B43-9C5F-3330B771A486}" type="datetimeFigureOut">
              <a:rPr lang="fr-FR" smtClean="0"/>
              <a:pPr/>
              <a:t>26/11/18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4916294-1311-1B43-9C5F-3330B771A486}" type="datetimeFigureOut">
              <a:rPr lang="fr-FR" smtClean="0"/>
              <a:pPr/>
              <a:t>26/11/18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4916294-1311-1B43-9C5F-3330B771A486}" type="datetimeFigureOut">
              <a:rPr lang="fr-FR" smtClean="0"/>
              <a:pPr/>
              <a:t>26/11/18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4916294-1311-1B43-9C5F-3330B771A486}" type="datetimeFigureOut">
              <a:rPr lang="fr-FR" smtClean="0"/>
              <a:pPr/>
              <a:t>26/11/18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4916294-1311-1B43-9C5F-3330B771A486}" type="datetimeFigureOut">
              <a:rPr lang="fr-FR" smtClean="0"/>
              <a:pPr/>
              <a:t>26/11/18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84916294-1311-1B43-9C5F-3330B771A486}" type="datetimeFigureOut">
              <a:rPr lang="fr-FR" smtClean="0"/>
              <a:pPr/>
              <a:t>26/11/18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84916294-1311-1B43-9C5F-3330B771A486}" type="datetimeFigureOut">
              <a:rPr lang="fr-FR" smtClean="0"/>
              <a:pPr/>
              <a:t>26/11/18</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Espace réservé de la date 2"/>
          <p:cNvSpPr>
            <a:spLocks noGrp="1"/>
          </p:cNvSpPr>
          <p:nvPr>
            <p:ph type="dt" sz="half" idx="10"/>
          </p:nvPr>
        </p:nvSpPr>
        <p:spPr/>
        <p:txBody>
          <a:bodyPr/>
          <a:lstStyle/>
          <a:p>
            <a:fld id="{84916294-1311-1B43-9C5F-3330B771A486}" type="datetimeFigureOut">
              <a:rPr lang="fr-FR" smtClean="0"/>
              <a:pPr/>
              <a:t>26/11/18</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916294-1311-1B43-9C5F-3330B771A486}" type="datetimeFigureOut">
              <a:rPr lang="fr-FR" smtClean="0"/>
              <a:pPr/>
              <a:t>26/11/18</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916294-1311-1B43-9C5F-3330B771A486}" type="datetimeFigureOut">
              <a:rPr lang="fr-FR" smtClean="0"/>
              <a:pPr/>
              <a:t>26/11/18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916294-1311-1B43-9C5F-3330B771A486}" type="datetimeFigureOut">
              <a:rPr lang="fr-FR" smtClean="0"/>
              <a:pPr/>
              <a:t>26/11/18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BF12E49-60CF-CC49-860D-2A11F0C619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en-GB"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84916294-1311-1B43-9C5F-3330B771A486}" type="datetimeFigureOut">
              <a:rPr lang="fr-FR" smtClean="0"/>
              <a:pPr/>
              <a:t>26/11/18</a:t>
            </a:fld>
            <a:endParaRPr lang="en-GB"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BBF12E49-60CF-CC49-860D-2A11F0C6194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df"/><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df"/><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df"/><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df"/><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df"/><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file://localhost/Users/ericfossat/matlab/Golf/rotation.tiff"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df"/><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df"/><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df"/><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df"/><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df"/><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df"/><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df"/><Relationship Id="rId3"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df"/><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df"/><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df"/><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df"/><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df"/><Relationship Id="rId5"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8.pdf"/></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df"/><Relationship Id="rId5"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image" Target="../media/image62.pd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df"/><Relationship Id="rId3"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d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df"/><Relationship Id="rId3"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df"/><Relationship Id="rId3"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df"/><Relationship Id="rId3"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file://localhost/Users/ericfossat/matlab/Golf/rotation.tiff" TargetMode="External"/><Relationship Id="rId4" Type="http://schemas.openxmlformats.org/officeDocument/2006/relationships/image" Target="../media/image77.pdf"/><Relationship Id="rId5" Type="http://schemas.openxmlformats.org/officeDocument/2006/relationships/image" Target="../media/image78.png"/><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df"/><Relationship Id="rId3" Type="http://schemas.openxmlformats.org/officeDocument/2006/relationships/image" Target="../media/image8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df"/><Relationship Id="rId3" Type="http://schemas.openxmlformats.org/officeDocument/2006/relationships/image" Target="../media/image8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df"/><Relationship Id="rId3" Type="http://schemas.openxmlformats.org/officeDocument/2006/relationships/image" Target="../media/image8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df"/><Relationship Id="rId3"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4" descr="C:\Mes documents\Mes images\senegal\0207001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ctrTitle"/>
          </p:nvPr>
        </p:nvSpPr>
        <p:spPr>
          <a:xfrm>
            <a:off x="0" y="1752600"/>
            <a:ext cx="9144000" cy="1143000"/>
          </a:xfrm>
        </p:spPr>
        <p:txBody>
          <a:bodyPr>
            <a:normAutofit fontScale="90000"/>
          </a:bodyPr>
          <a:lstStyle/>
          <a:p>
            <a:r>
              <a:rPr lang="fr-FR" sz="4800" b="1" dirty="0" smtClean="0">
                <a:solidFill>
                  <a:srgbClr val="FFFF00"/>
                </a:solidFill>
              </a:rPr>
              <a:t>About the </a:t>
            </a:r>
            <a:r>
              <a:rPr lang="fr-FR" sz="4800" b="1" dirty="0" err="1" smtClean="0">
                <a:solidFill>
                  <a:srgbClr val="FFFF00"/>
                </a:solidFill>
              </a:rPr>
              <a:t>asymptotic</a:t>
            </a:r>
            <a:r>
              <a:rPr lang="fr-FR" sz="4800" b="1" dirty="0" smtClean="0">
                <a:solidFill>
                  <a:srgbClr val="FFFF00"/>
                </a:solidFill>
              </a:rPr>
              <a:t> </a:t>
            </a:r>
            <a:r>
              <a:rPr lang="fr-FR" sz="4800" b="1" dirty="0" err="1" smtClean="0">
                <a:solidFill>
                  <a:srgbClr val="FFFF00"/>
                </a:solidFill>
              </a:rPr>
              <a:t>g-mode</a:t>
            </a:r>
            <a:r>
              <a:rPr lang="fr-FR" sz="4800" b="1" dirty="0" smtClean="0">
                <a:solidFill>
                  <a:srgbClr val="FFFF00"/>
                </a:solidFill>
              </a:rPr>
              <a:t> </a:t>
            </a:r>
            <a:r>
              <a:rPr lang="fr-FR" sz="4800" b="1" dirty="0" err="1" smtClean="0">
                <a:solidFill>
                  <a:srgbClr val="FFFF00"/>
                </a:solidFill>
              </a:rPr>
              <a:t>detection</a:t>
            </a:r>
            <a:r>
              <a:rPr lang="fr-FR" sz="4800" b="1" dirty="0" smtClean="0">
                <a:solidFill>
                  <a:srgbClr val="FFFF00"/>
                </a:solidFill>
              </a:rPr>
              <a:t/>
            </a:r>
            <a:br>
              <a:rPr lang="fr-FR" sz="4800" b="1" dirty="0" smtClean="0">
                <a:solidFill>
                  <a:srgbClr val="FFFF00"/>
                </a:solidFill>
              </a:rPr>
            </a:br>
            <a:r>
              <a:rPr lang="fr-FR" dirty="0" smtClean="0"/>
              <a:t/>
            </a:r>
            <a:br>
              <a:rPr lang="fr-FR" dirty="0" smtClean="0"/>
            </a:br>
            <a:r>
              <a:rPr lang="fr-FR" sz="1200" b="1" dirty="0" smtClean="0"/>
              <a:t>1. </a:t>
            </a:r>
            <a:r>
              <a:rPr lang="fr-FR" sz="1200" b="1" dirty="0" err="1" smtClean="0"/>
              <a:t>Asymptotic</a:t>
            </a:r>
            <a:r>
              <a:rPr lang="fr-FR" sz="1200" b="1" dirty="0" smtClean="0"/>
              <a:t> </a:t>
            </a:r>
            <a:r>
              <a:rPr lang="fr-FR" sz="1200" b="1" i="1" dirty="0" smtClean="0"/>
              <a:t>g</a:t>
            </a:r>
            <a:r>
              <a:rPr lang="fr-FR" sz="1200" b="1" dirty="0" smtClean="0"/>
              <a:t> modes: Evidence for a </a:t>
            </a:r>
            <a:r>
              <a:rPr lang="fr-FR" sz="1200" b="1" dirty="0" err="1" smtClean="0"/>
              <a:t>rapid</a:t>
            </a:r>
            <a:r>
              <a:rPr lang="fr-FR" sz="1200" b="1" dirty="0" smtClean="0"/>
              <a:t> rotation of the </a:t>
            </a:r>
            <a:r>
              <a:rPr lang="fr-FR" sz="1200" b="1" dirty="0" err="1" smtClean="0"/>
              <a:t>solar</a:t>
            </a:r>
            <a:r>
              <a:rPr lang="fr-FR" sz="1200" b="1" dirty="0" smtClean="0"/>
              <a:t> </a:t>
            </a:r>
            <a:r>
              <a:rPr lang="fr-FR" sz="1200" b="1" dirty="0" err="1" smtClean="0"/>
              <a:t>core</a:t>
            </a:r>
            <a:r>
              <a:rPr lang="fr-FR" sz="1200" b="1" dirty="0" smtClean="0"/>
              <a:t> </a:t>
            </a:r>
            <a:r>
              <a:rPr lang="fr-FR" sz="1200" dirty="0" smtClean="0"/>
              <a:t/>
            </a:r>
            <a:br>
              <a:rPr lang="fr-FR" sz="1200" dirty="0" smtClean="0"/>
            </a:br>
            <a:r>
              <a:rPr lang="fr-FR" sz="1200" dirty="0" smtClean="0"/>
              <a:t>E. Fossat</a:t>
            </a:r>
            <a:r>
              <a:rPr lang="fr-FR" sz="1200" baseline="30000" dirty="0" smtClean="0"/>
              <a:t>1</a:t>
            </a:r>
            <a:r>
              <a:rPr lang="fr-FR" sz="1200" dirty="0" smtClean="0"/>
              <a:t>, P. Boumier</a:t>
            </a:r>
            <a:r>
              <a:rPr lang="fr-FR" sz="1200" baseline="30000" dirty="0" smtClean="0"/>
              <a:t>2</a:t>
            </a:r>
            <a:r>
              <a:rPr lang="fr-FR" sz="1200" dirty="0" smtClean="0"/>
              <a:t>, T. Corbard</a:t>
            </a:r>
            <a:r>
              <a:rPr lang="fr-FR" sz="1200" baseline="30000" dirty="0" smtClean="0"/>
              <a:t>1</a:t>
            </a:r>
            <a:r>
              <a:rPr lang="fr-FR" sz="1200" dirty="0" smtClean="0"/>
              <a:t>, J. Provost</a:t>
            </a:r>
            <a:r>
              <a:rPr lang="fr-FR" sz="1200" baseline="30000" dirty="0" smtClean="0"/>
              <a:t>1</a:t>
            </a:r>
            <a:r>
              <a:rPr lang="fr-FR" sz="1200" dirty="0" smtClean="0"/>
              <a:t>, D. Salabert</a:t>
            </a:r>
            <a:r>
              <a:rPr lang="fr-FR" sz="1200" baseline="30000" dirty="0" smtClean="0"/>
              <a:t>3</a:t>
            </a:r>
            <a:r>
              <a:rPr lang="fr-FR" sz="1200" dirty="0" smtClean="0"/>
              <a:t>, F. X. Schmider</a:t>
            </a:r>
            <a:r>
              <a:rPr lang="fr-FR" sz="1200" baseline="30000" dirty="0" smtClean="0"/>
              <a:t>1</a:t>
            </a:r>
            <a:r>
              <a:rPr lang="fr-FR" sz="1200" dirty="0" smtClean="0"/>
              <a:t>, A. H. Gabriel</a:t>
            </a:r>
            <a:r>
              <a:rPr lang="fr-FR" sz="1200" baseline="30000" dirty="0" smtClean="0"/>
              <a:t>2</a:t>
            </a:r>
            <a:r>
              <a:rPr lang="fr-FR" sz="1200" dirty="0" smtClean="0"/>
              <a:t>, G. Grec</a:t>
            </a:r>
            <a:r>
              <a:rPr lang="fr-FR" sz="1200" baseline="30000" dirty="0" smtClean="0"/>
              <a:t>1</a:t>
            </a:r>
            <a:r>
              <a:rPr lang="fr-FR" sz="1200" dirty="0" smtClean="0"/>
              <a:t>, C. Renaud</a:t>
            </a:r>
            <a:r>
              <a:rPr lang="fr-FR" sz="1200" baseline="30000" dirty="0" smtClean="0"/>
              <a:t>1</a:t>
            </a:r>
            <a:r>
              <a:rPr lang="fr-FR" sz="1200" dirty="0" smtClean="0"/>
              <a:t>, J. M. Robillot</a:t>
            </a:r>
            <a:r>
              <a:rPr lang="fr-FR" sz="1200" baseline="30000" dirty="0" smtClean="0"/>
              <a:t>4</a:t>
            </a:r>
            <a:r>
              <a:rPr lang="fr-FR" sz="1200" dirty="0" smtClean="0"/>
              <a:t>, T. Roca-Cortés</a:t>
            </a:r>
            <a:r>
              <a:rPr lang="fr-FR" sz="1200" baseline="30000" dirty="0" smtClean="0"/>
              <a:t>5,6</a:t>
            </a:r>
            <a:r>
              <a:rPr lang="fr-FR" sz="1200" dirty="0" smtClean="0"/>
              <a:t>, S. Turck-Chièze</a:t>
            </a:r>
            <a:r>
              <a:rPr lang="fr-FR" sz="1200" baseline="30000" dirty="0" smtClean="0"/>
              <a:t>7</a:t>
            </a:r>
            <a:r>
              <a:rPr lang="fr-FR" sz="1200" dirty="0" smtClean="0"/>
              <a:t>, R. K. Ulrich</a:t>
            </a:r>
            <a:r>
              <a:rPr lang="fr-FR" sz="1200" baseline="30000" dirty="0" smtClean="0"/>
              <a:t>8</a:t>
            </a:r>
            <a:r>
              <a:rPr lang="fr-FR" sz="1200" dirty="0" smtClean="0"/>
              <a:t> and M. Lazrek</a:t>
            </a:r>
            <a:r>
              <a:rPr lang="fr-FR" sz="1200" baseline="30000" dirty="0" smtClean="0"/>
              <a:t>9</a:t>
            </a:r>
            <a:r>
              <a:rPr lang="fr-FR" sz="1200" dirty="0" smtClean="0"/>
              <a:t>, </a:t>
            </a:r>
            <a:r>
              <a:rPr lang="fr-FR" sz="1200" dirty="0" err="1" smtClean="0"/>
              <a:t>Astronomy</a:t>
            </a:r>
            <a:r>
              <a:rPr lang="fr-FR" sz="1200" dirty="0" smtClean="0"/>
              <a:t> &amp; </a:t>
            </a:r>
            <a:r>
              <a:rPr lang="fr-FR" sz="1200" dirty="0" err="1" smtClean="0"/>
              <a:t>Astrophysics</a:t>
            </a:r>
            <a:r>
              <a:rPr lang="fr-FR" sz="1200" dirty="0" smtClean="0"/>
              <a:t>, </a:t>
            </a:r>
            <a:r>
              <a:rPr lang="fr-FR" sz="1200" b="1" dirty="0" smtClean="0"/>
              <a:t>Volume </a:t>
            </a:r>
            <a:r>
              <a:rPr lang="fr-FR" sz="1200" dirty="0" smtClean="0"/>
              <a:t>604, August 2017</a:t>
            </a:r>
            <a:br>
              <a:rPr lang="fr-FR" sz="1200" dirty="0" smtClean="0"/>
            </a:br>
            <a:r>
              <a:rPr lang="fr-FR" sz="1333" b="1" dirty="0" smtClean="0"/>
              <a:t>2. More about </a:t>
            </a:r>
            <a:r>
              <a:rPr lang="fr-FR" sz="1333" b="1" dirty="0" err="1" smtClean="0"/>
              <a:t>solar</a:t>
            </a:r>
            <a:r>
              <a:rPr lang="fr-FR" sz="1333" b="1" dirty="0" smtClean="0"/>
              <a:t> </a:t>
            </a:r>
            <a:r>
              <a:rPr lang="fr-FR" sz="1333" b="1" i="1" dirty="0" smtClean="0"/>
              <a:t>g</a:t>
            </a:r>
            <a:r>
              <a:rPr lang="fr-FR" sz="1333" b="1" dirty="0" smtClean="0"/>
              <a:t> modes</a:t>
            </a:r>
            <a:r>
              <a:rPr lang="fr-FR" sz="1333" dirty="0" smtClean="0"/>
              <a:t/>
            </a:r>
            <a:br>
              <a:rPr lang="fr-FR" sz="1333" dirty="0" smtClean="0"/>
            </a:br>
            <a:r>
              <a:rPr lang="fr-FR" sz="1333" dirty="0" smtClean="0"/>
              <a:t>E. </a:t>
            </a:r>
            <a:r>
              <a:rPr lang="fr-FR" sz="1333" dirty="0" err="1" smtClean="0"/>
              <a:t>Fossat</a:t>
            </a:r>
            <a:r>
              <a:rPr lang="fr-FR" sz="1333" dirty="0" smtClean="0"/>
              <a:t> and F. X. </a:t>
            </a:r>
            <a:r>
              <a:rPr lang="fr-FR" sz="1333" dirty="0" err="1" smtClean="0"/>
              <a:t>Schmider</a:t>
            </a:r>
            <a:r>
              <a:rPr lang="fr-FR" sz="1333" dirty="0" smtClean="0"/>
              <a:t>, </a:t>
            </a:r>
            <a:r>
              <a:rPr lang="fr-FR" sz="1333" dirty="0" err="1" smtClean="0"/>
              <a:t>Astronomy</a:t>
            </a:r>
            <a:r>
              <a:rPr lang="fr-FR" sz="1333" dirty="0" smtClean="0"/>
              <a:t> &amp; </a:t>
            </a:r>
            <a:r>
              <a:rPr lang="fr-FR" sz="1333" dirty="0" err="1" smtClean="0"/>
              <a:t>Astrophysics</a:t>
            </a:r>
            <a:r>
              <a:rPr lang="fr-FR" sz="1333" dirty="0" smtClean="0"/>
              <a:t>, </a:t>
            </a:r>
            <a:r>
              <a:rPr lang="fr-FR" sz="1333" b="1" dirty="0" smtClean="0"/>
              <a:t>Volume </a:t>
            </a:r>
            <a:r>
              <a:rPr lang="fr-FR" sz="1333" dirty="0" smtClean="0"/>
              <a:t>612, April 2018</a:t>
            </a:r>
            <a:r>
              <a:rPr lang="fr-FR" dirty="0" smtClean="0"/>
              <a:t/>
            </a:r>
            <a:br>
              <a:rPr lang="fr-FR" dirty="0" smtClean="0"/>
            </a:br>
            <a:r>
              <a:rPr lang="fr-FR" sz="4800" b="1" dirty="0" smtClean="0">
                <a:solidFill>
                  <a:srgbClr val="FFFF00"/>
                </a:solidFill>
              </a:rPr>
              <a:t/>
            </a:r>
            <a:br>
              <a:rPr lang="fr-FR" sz="4800" b="1" dirty="0" smtClean="0">
                <a:solidFill>
                  <a:srgbClr val="FFFF00"/>
                </a:solidFill>
              </a:rPr>
            </a:br>
            <a:endParaRPr lang="fr-FR" sz="3111" b="1" dirty="0" smtClean="0">
              <a:solidFill>
                <a:srgbClr val="FFFF00"/>
              </a:solidFill>
            </a:endParaRPr>
          </a:p>
        </p:txBody>
      </p:sp>
      <p:sp>
        <p:nvSpPr>
          <p:cNvPr id="16388" name="Rectangle 3"/>
          <p:cNvSpPr>
            <a:spLocks noGrp="1" noChangeArrowheads="1"/>
          </p:cNvSpPr>
          <p:nvPr>
            <p:ph type="subTitle" idx="1"/>
          </p:nvPr>
        </p:nvSpPr>
        <p:spPr>
          <a:xfrm>
            <a:off x="609600" y="3886200"/>
            <a:ext cx="7772400" cy="1905000"/>
          </a:xfrm>
        </p:spPr>
        <p:txBody>
          <a:bodyPr>
            <a:normAutofit fontScale="25000" lnSpcReduction="20000"/>
          </a:bodyPr>
          <a:lstStyle/>
          <a:p>
            <a:r>
              <a:rPr lang="fr-FR" sz="11200" dirty="0" smtClean="0"/>
              <a:t>                                                    </a:t>
            </a:r>
            <a:r>
              <a:rPr lang="fr-FR" sz="11200" dirty="0" smtClean="0">
                <a:solidFill>
                  <a:srgbClr val="FFFF00"/>
                </a:solidFill>
              </a:rPr>
              <a:t>Eric </a:t>
            </a:r>
            <a:r>
              <a:rPr lang="fr-FR" sz="11200" dirty="0" err="1" smtClean="0">
                <a:solidFill>
                  <a:srgbClr val="FFFF00"/>
                </a:solidFill>
              </a:rPr>
              <a:t>Fossat</a:t>
            </a:r>
            <a:r>
              <a:rPr lang="fr-FR" sz="11200" dirty="0" smtClean="0">
                <a:solidFill>
                  <a:srgbClr val="FFFF00"/>
                </a:solidFill>
              </a:rPr>
              <a:t>            </a:t>
            </a:r>
          </a:p>
          <a:p>
            <a:pPr algn="l">
              <a:spcBef>
                <a:spcPts val="1200"/>
              </a:spcBef>
            </a:pPr>
            <a:endParaRPr lang="fr-FR" sz="11200" dirty="0" smtClean="0"/>
          </a:p>
          <a:p>
            <a:pPr algn="l">
              <a:spcBef>
                <a:spcPts val="1200"/>
              </a:spcBef>
            </a:pPr>
            <a:endParaRPr lang="fr-FR" sz="11200" dirty="0" smtClean="0">
              <a:solidFill>
                <a:srgbClr val="FFFF00"/>
              </a:solidFill>
            </a:endParaRPr>
          </a:p>
          <a:p>
            <a:pPr algn="l">
              <a:spcBef>
                <a:spcPts val="1200"/>
              </a:spcBef>
            </a:pPr>
            <a:r>
              <a:rPr lang="fr-FR" sz="11200" dirty="0" smtClean="0">
                <a:solidFill>
                  <a:srgbClr val="FFFF00"/>
                </a:solidFill>
              </a:rPr>
              <a:t>SOHO-29, Nice</a:t>
            </a:r>
          </a:p>
          <a:p>
            <a:pPr algn="l">
              <a:spcBef>
                <a:spcPts val="1200"/>
              </a:spcBef>
            </a:pPr>
            <a:r>
              <a:rPr lang="fr-FR" sz="11200" dirty="0" smtClean="0">
                <a:solidFill>
                  <a:srgbClr val="FFFF00"/>
                </a:solidFill>
              </a:rPr>
              <a:t>27 </a:t>
            </a:r>
            <a:r>
              <a:rPr lang="fr-FR" sz="11200" dirty="0" err="1" smtClean="0">
                <a:solidFill>
                  <a:srgbClr val="FFFF00"/>
                </a:solidFill>
              </a:rPr>
              <a:t>November</a:t>
            </a:r>
            <a:r>
              <a:rPr lang="fr-FR" sz="11200" dirty="0" smtClean="0">
                <a:solidFill>
                  <a:srgbClr val="FFFF00"/>
                </a:solidFill>
              </a:rPr>
              <a:t>, 2018 </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r>
              <a:rPr lang="en-GB" sz="2400" dirty="0" smtClean="0"/>
              <a:t>An example of 8 </a:t>
            </a:r>
            <a:r>
              <a:rPr lang="en-GB" sz="2400" dirty="0" err="1" smtClean="0"/>
              <a:t>h</a:t>
            </a:r>
            <a:endParaRPr lang="en-GB" sz="2400" dirty="0" smtClean="0"/>
          </a:p>
        </p:txBody>
      </p:sp>
      <p:pic>
        <p:nvPicPr>
          <p:cNvPr id="60419" name="Espace réservé du contenu 3" descr="Fig2r.pdf"/>
          <p:cNvPicPr>
            <a:picLocks noGrp="1" noChangeAspect="1"/>
          </p:cNvPicPr>
          <p:nvPr>
            <p:ph idx="1"/>
          </p:nvPr>
        </p:nvPicPr>
        <p:blipFill>
          <a:blip r:embed="rId2"/>
          <a:srcRect/>
          <a:stretch>
            <a:fillRect/>
          </a:stretch>
        </p:blipFill>
        <p:spPr>
          <a:xfrm>
            <a:off x="1054100" y="1697038"/>
            <a:ext cx="7035800" cy="43307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r>
              <a:rPr lang="en-GB" sz="2400" dirty="0" smtClean="0"/>
              <a:t>Its spectrum</a:t>
            </a:r>
          </a:p>
        </p:txBody>
      </p:sp>
      <p:pic>
        <p:nvPicPr>
          <p:cNvPr id="61443" name="Espace réservé du contenu 3" descr="Fig3r.pdf"/>
          <p:cNvPicPr>
            <a:picLocks noGrp="1" noChangeAspect="1"/>
          </p:cNvPicPr>
          <p:nvPr>
            <p:ph idx="1"/>
          </p:nvPr>
        </p:nvPicPr>
        <p:blipFill>
          <a:blip r:embed="rId2"/>
          <a:srcRect/>
          <a:stretch>
            <a:fillRect/>
          </a:stretch>
        </p:blipFill>
        <p:spPr>
          <a:xfrm>
            <a:off x="1228725" y="1600200"/>
            <a:ext cx="668655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2400" dirty="0" smtClean="0"/>
              <a:t>End of first step: These are the 36131 values of </a:t>
            </a:r>
            <a:r>
              <a:rPr lang="en-GB" sz="2400" dirty="0" err="1" smtClean="0"/>
              <a:t>T(t</a:t>
            </a:r>
            <a:r>
              <a:rPr lang="en-GB" sz="2400" dirty="0" smtClean="0"/>
              <a:t>) fluctuations, sampled at 4-hour intervals, and limited at ± 240s.</a:t>
            </a:r>
            <a:br>
              <a:rPr lang="en-GB" sz="2400" dirty="0" smtClean="0"/>
            </a:br>
            <a:r>
              <a:rPr lang="en-GB" sz="2400" dirty="0" smtClean="0"/>
              <a:t>There are 34261 non zero values, and their </a:t>
            </a:r>
            <a:r>
              <a:rPr lang="en-GB" sz="2400" dirty="0" err="1" smtClean="0"/>
              <a:t>rms</a:t>
            </a:r>
            <a:r>
              <a:rPr lang="en-GB" sz="2400" dirty="0" smtClean="0"/>
              <a:t> deviation is 52 </a:t>
            </a:r>
            <a:r>
              <a:rPr lang="en-GB" sz="2400" dirty="0" err="1" smtClean="0"/>
              <a:t>s</a:t>
            </a:r>
            <a:r>
              <a:rPr lang="en-GB" sz="2400" dirty="0" smtClean="0"/>
              <a:t>. </a:t>
            </a:r>
            <a:endParaRPr lang="en-GB" sz="2400" dirty="0"/>
          </a:p>
        </p:txBody>
      </p:sp>
      <p:pic>
        <p:nvPicPr>
          <p:cNvPr id="4" name="Espace réservé du contenu 3" descr="fig15rv.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06665" y="1600200"/>
            <a:ext cx="6530669"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2800" dirty="0" smtClean="0"/>
              <a:t>2</a:t>
            </a:r>
            <a:r>
              <a:rPr lang="en-GB" sz="2800" baseline="30000" dirty="0" smtClean="0"/>
              <a:t>nd</a:t>
            </a:r>
            <a:r>
              <a:rPr lang="en-GB" sz="2800" dirty="0" smtClean="0"/>
              <a:t> step : power spectrum of  </a:t>
            </a:r>
            <a:r>
              <a:rPr lang="en-GB" sz="2800" dirty="0" err="1" smtClean="0"/>
              <a:t>T(t</a:t>
            </a:r>
            <a:r>
              <a:rPr lang="en-GB" sz="2800" dirty="0" smtClean="0"/>
              <a:t>)</a:t>
            </a:r>
            <a:br>
              <a:rPr lang="en-GB" sz="2800" dirty="0" smtClean="0"/>
            </a:br>
            <a:r>
              <a:rPr lang="en-GB" sz="2800" dirty="0" smtClean="0"/>
              <a:t>Most interesting is the almost absence of a low frequency tendency in 1/f that opens the hope for success. </a:t>
            </a:r>
            <a:endParaRPr lang="en-GB" sz="2800" dirty="0"/>
          </a:p>
        </p:txBody>
      </p:sp>
      <p:pic>
        <p:nvPicPr>
          <p:cNvPr id="4" name="Espace réservé du contenu 3" descr="Fig5new.pdf"/>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82919" y="1678780"/>
            <a:ext cx="7467713" cy="5179220"/>
          </a:xfrm>
        </p:spPr>
      </p:pic>
      <p:cxnSp>
        <p:nvCxnSpPr>
          <p:cNvPr id="7" name="Connecteur droit avec flèche 6"/>
          <p:cNvCxnSpPr/>
          <p:nvPr/>
        </p:nvCxnSpPr>
        <p:spPr>
          <a:xfrm>
            <a:off x="2819400" y="3429000"/>
            <a:ext cx="5029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800" dirty="0" smtClean="0"/>
              <a:t>Model of 75 modes of degree 1</a:t>
            </a:r>
            <a:endParaRPr lang="en-GB" sz="2800" dirty="0"/>
          </a:p>
        </p:txBody>
      </p:sp>
      <p:pic>
        <p:nvPicPr>
          <p:cNvPr id="4" name="Espace réservé du contenu 3" descr="sref1.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0187" y="1597819"/>
            <a:ext cx="8624670" cy="487918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modeletou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 y="914400"/>
            <a:ext cx="9052560" cy="5029200"/>
          </a:xfrm>
          <a:prstGeom prst="rect">
            <a:avLst/>
          </a:prstGeom>
        </p:spPr>
      </p:pic>
      <p:sp>
        <p:nvSpPr>
          <p:cNvPr id="3" name="ZoneTexte 2"/>
          <p:cNvSpPr txBox="1"/>
          <p:nvPr/>
        </p:nvSpPr>
        <p:spPr>
          <a:xfrm>
            <a:off x="2590800" y="381000"/>
            <a:ext cx="4724400" cy="369332"/>
          </a:xfrm>
          <a:prstGeom prst="rect">
            <a:avLst/>
          </a:prstGeom>
          <a:noFill/>
        </p:spPr>
        <p:txBody>
          <a:bodyPr wrap="square" rtlCol="0">
            <a:spAutoFit/>
          </a:bodyPr>
          <a:lstStyle/>
          <a:p>
            <a:r>
              <a:rPr lang="en-GB" dirty="0" smtClean="0"/>
              <a:t>Possible model of </a:t>
            </a:r>
            <a:r>
              <a:rPr lang="en-GB" dirty="0" err="1" smtClean="0"/>
              <a:t>g</a:t>
            </a:r>
            <a:r>
              <a:rPr lang="en-GB" dirty="0" smtClean="0"/>
              <a:t> modes of degrees 1 and 2</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autmodeletou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1150973"/>
            <a:ext cx="9144000" cy="5097427"/>
          </a:xfrm>
          <a:prstGeom prst="rect">
            <a:avLst/>
          </a:prstGeom>
        </p:spPr>
      </p:pic>
      <p:sp>
        <p:nvSpPr>
          <p:cNvPr id="4" name="ZoneTexte 3"/>
          <p:cNvSpPr txBox="1"/>
          <p:nvPr/>
        </p:nvSpPr>
        <p:spPr>
          <a:xfrm>
            <a:off x="1981200" y="376535"/>
            <a:ext cx="5638800" cy="461665"/>
          </a:xfrm>
          <a:prstGeom prst="rect">
            <a:avLst/>
          </a:prstGeom>
          <a:noFill/>
        </p:spPr>
        <p:txBody>
          <a:bodyPr wrap="square" rtlCol="0">
            <a:spAutoFit/>
          </a:bodyPr>
          <a:lstStyle/>
          <a:p>
            <a:r>
              <a:rPr lang="en-GB" sz="2400" dirty="0" smtClean="0"/>
              <a:t>Its autocorrelation in the range 6 – 30 µHz  </a:t>
            </a: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Same model, deeply embedded in a lot of noise</a:t>
            </a:r>
            <a:endParaRPr lang="en-GB" sz="3200" dirty="0"/>
          </a:p>
        </p:txBody>
      </p:sp>
      <p:pic>
        <p:nvPicPr>
          <p:cNvPr id="4" name="Espace réservé du contenu 3" descr="simuspectrel1.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600200"/>
            <a:ext cx="8229600"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simul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1258806"/>
            <a:ext cx="8001000" cy="5409339"/>
          </a:xfrm>
          <a:prstGeom prst="rect">
            <a:avLst/>
          </a:prstGeom>
        </p:spPr>
      </p:pic>
      <p:sp>
        <p:nvSpPr>
          <p:cNvPr id="3" name="ZoneTexte 2"/>
          <p:cNvSpPr txBox="1"/>
          <p:nvPr/>
        </p:nvSpPr>
        <p:spPr>
          <a:xfrm>
            <a:off x="1752600" y="329624"/>
            <a:ext cx="6172200" cy="584776"/>
          </a:xfrm>
          <a:prstGeom prst="rect">
            <a:avLst/>
          </a:prstGeom>
          <a:noFill/>
        </p:spPr>
        <p:txBody>
          <a:bodyPr wrap="square" rtlCol="0">
            <a:spAutoFit/>
          </a:bodyPr>
          <a:lstStyle/>
          <a:p>
            <a:r>
              <a:rPr lang="en-GB" sz="3200" dirty="0" smtClean="0"/>
              <a:t>Autocorrelation of (model + noise)</a:t>
            </a:r>
            <a:endParaRPr lang="en-GB"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381000"/>
            <a:ext cx="6781800" cy="1143000"/>
          </a:xfrm>
        </p:spPr>
        <p:txBody>
          <a:bodyPr>
            <a:normAutofit/>
          </a:bodyPr>
          <a:lstStyle/>
          <a:p>
            <a:r>
              <a:rPr lang="en-GB" sz="2400" dirty="0" smtClean="0"/>
              <a:t>Search for a splitting signature in the autocorrelation of the large separation spectrum</a:t>
            </a:r>
            <a:endParaRPr lang="en-GB" sz="2400" dirty="0"/>
          </a:p>
        </p:txBody>
      </p:sp>
      <p:pic>
        <p:nvPicPr>
          <p:cNvPr id="6" name="Espace réservé du contenu 5" descr="Fig7new.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3210" y="1825725"/>
            <a:ext cx="7312590" cy="4727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rotation.tiff" descr="/Users/ericfossat/matlab/Golf/rotation.tiff"/>
          <p:cNvPicPr>
            <a:picLocks noChangeAspect="1"/>
          </p:cNvPicPr>
          <p:nvPr/>
        </p:nvPicPr>
        <p:blipFill>
          <a:blip r:embed="rId3" r:link="rId4"/>
          <a:stretch>
            <a:fillRect/>
          </a:stretch>
        </p:blipFill>
        <p:spPr>
          <a:xfrm>
            <a:off x="788416" y="1371600"/>
            <a:ext cx="7675270" cy="5410200"/>
          </a:xfrm>
          <a:prstGeom prst="rect">
            <a:avLst/>
          </a:prstGeom>
        </p:spPr>
      </p:pic>
      <p:sp>
        <p:nvSpPr>
          <p:cNvPr id="3" name="ZoneTexte 2"/>
          <p:cNvSpPr txBox="1"/>
          <p:nvPr/>
        </p:nvSpPr>
        <p:spPr>
          <a:xfrm>
            <a:off x="3124200" y="304800"/>
            <a:ext cx="3429000" cy="584776"/>
          </a:xfrm>
          <a:prstGeom prst="rect">
            <a:avLst/>
          </a:prstGeom>
          <a:noFill/>
        </p:spPr>
        <p:txBody>
          <a:bodyPr wrap="square" rtlCol="0">
            <a:spAutoFit/>
          </a:bodyPr>
          <a:lstStyle/>
          <a:p>
            <a:r>
              <a:rPr lang="en-GB" sz="3200" dirty="0" smtClean="0"/>
              <a:t>Internal rotation</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229600" cy="1143000"/>
          </a:xfrm>
        </p:spPr>
        <p:txBody>
          <a:bodyPr>
            <a:noAutofit/>
          </a:bodyPr>
          <a:lstStyle/>
          <a:p>
            <a:r>
              <a:rPr lang="en-GB" sz="2200" dirty="0" smtClean="0"/>
              <a:t>The </a:t>
            </a:r>
            <a:r>
              <a:rPr lang="en-GB" sz="2200" dirty="0" err="1" smtClean="0"/>
              <a:t>g</a:t>
            </a:r>
            <a:r>
              <a:rPr lang="en-GB" sz="2200" dirty="0" smtClean="0"/>
              <a:t>-mode splitting equations present a very peculiar specificity in the case of our measurement: </a:t>
            </a:r>
            <a:br>
              <a:rPr lang="en-GB" sz="2200" dirty="0" smtClean="0"/>
            </a:br>
            <a:r>
              <a:rPr lang="fr-FR" sz="2200" dirty="0" smtClean="0"/>
              <a:t>s(1,m)=m(Ω/2 - </a:t>
            </a:r>
            <a:r>
              <a:rPr lang="fr-FR" sz="2200" dirty="0" err="1" smtClean="0"/>
              <a:t>ω</a:t>
            </a:r>
            <a:r>
              <a:rPr lang="fr-FR" sz="2200" dirty="0" smtClean="0"/>
              <a:t>) </a:t>
            </a:r>
            <a:r>
              <a:rPr lang="fr-FR" sz="2200" dirty="0" err="1" smtClean="0"/>
              <a:t>nHz</a:t>
            </a:r>
            <a:r>
              <a:rPr lang="fr-FR" sz="2200" dirty="0" smtClean="0"/>
              <a:t> [1] </a:t>
            </a:r>
            <a:br>
              <a:rPr lang="fr-FR" sz="2200" dirty="0" smtClean="0"/>
            </a:br>
            <a:r>
              <a:rPr lang="fr-FR" sz="2200" dirty="0" smtClean="0"/>
              <a:t>s(2,m)=m( 5Ω/6 - </a:t>
            </a:r>
            <a:r>
              <a:rPr lang="fr-FR" sz="2200" dirty="0" err="1" smtClean="0"/>
              <a:t>ω</a:t>
            </a:r>
            <a:r>
              <a:rPr lang="fr-FR" sz="2200" dirty="0" smtClean="0"/>
              <a:t>) </a:t>
            </a:r>
            <a:r>
              <a:rPr lang="fr-FR" sz="2200" dirty="0" err="1" smtClean="0"/>
              <a:t>nHz</a:t>
            </a:r>
            <a:r>
              <a:rPr lang="fr-FR" sz="2200" dirty="0" smtClean="0"/>
              <a:t>. [2]</a:t>
            </a:r>
            <a:br>
              <a:rPr lang="fr-FR" sz="2200" dirty="0" smtClean="0"/>
            </a:br>
            <a:r>
              <a:rPr lang="fr-FR" sz="2200" dirty="0" err="1" smtClean="0"/>
              <a:t>Usually</a:t>
            </a:r>
            <a:r>
              <a:rPr lang="fr-FR" sz="2200" dirty="0" smtClean="0"/>
              <a:t>, </a:t>
            </a:r>
            <a:r>
              <a:rPr lang="fr-FR" sz="2200" dirty="0" err="1" smtClean="0"/>
              <a:t>ω</a:t>
            </a:r>
            <a:r>
              <a:rPr lang="fr-FR" sz="2200" dirty="0" smtClean="0"/>
              <a:t> = 31nHz (one </a:t>
            </a:r>
            <a:r>
              <a:rPr lang="fr-FR" sz="2200" dirty="0" err="1" smtClean="0"/>
              <a:t>year</a:t>
            </a:r>
            <a:r>
              <a:rPr lang="fr-FR" sz="2200" dirty="0" smtClean="0"/>
              <a:t> </a:t>
            </a:r>
            <a:r>
              <a:rPr lang="fr-FR" sz="2200" dirty="0" err="1" smtClean="0"/>
              <a:t>period</a:t>
            </a:r>
            <a:r>
              <a:rPr lang="fr-FR" sz="2200" dirty="0" smtClean="0"/>
              <a:t>) </a:t>
            </a:r>
            <a:br>
              <a:rPr lang="fr-FR" sz="2200" dirty="0" smtClean="0"/>
            </a:br>
            <a:r>
              <a:rPr lang="fr-FR" sz="2200" dirty="0" err="1" smtClean="0"/>
              <a:t>Here</a:t>
            </a:r>
            <a:r>
              <a:rPr lang="fr-FR" sz="2200" dirty="0" smtClean="0"/>
              <a:t> </a:t>
            </a:r>
            <a:r>
              <a:rPr lang="fr-FR" sz="2200" dirty="0" err="1" smtClean="0"/>
              <a:t>we</a:t>
            </a:r>
            <a:r>
              <a:rPr lang="fr-FR" sz="2200" dirty="0" smtClean="0"/>
              <a:t> must </a:t>
            </a:r>
            <a:r>
              <a:rPr lang="fr-FR" sz="2200" dirty="0" err="1" smtClean="0"/>
              <a:t>understand</a:t>
            </a:r>
            <a:r>
              <a:rPr lang="fr-FR" sz="2200" dirty="0" smtClean="0"/>
              <a:t> </a:t>
            </a:r>
            <a:r>
              <a:rPr lang="fr-FR" sz="2200" dirty="0" err="1" smtClean="0"/>
              <a:t>that</a:t>
            </a:r>
            <a:r>
              <a:rPr lang="fr-FR" sz="2200" dirty="0" smtClean="0"/>
              <a:t> </a:t>
            </a:r>
            <a:r>
              <a:rPr lang="fr-FR" sz="2200" dirty="0" err="1" smtClean="0"/>
              <a:t>ω</a:t>
            </a:r>
            <a:r>
              <a:rPr lang="fr-FR" sz="2200" dirty="0" smtClean="0"/>
              <a:t> = 433 </a:t>
            </a:r>
            <a:r>
              <a:rPr lang="fr-FR" sz="2200" dirty="0" err="1" smtClean="0"/>
              <a:t>nHz</a:t>
            </a:r>
            <a:r>
              <a:rPr lang="fr-FR" sz="2200" dirty="0" smtClean="0"/>
              <a:t> (</a:t>
            </a:r>
            <a:r>
              <a:rPr lang="fr-FR" sz="2200" dirty="0" err="1" smtClean="0"/>
              <a:t>sidereal</a:t>
            </a:r>
            <a:r>
              <a:rPr lang="fr-FR" sz="2200" dirty="0" smtClean="0"/>
              <a:t> rotation of </a:t>
            </a:r>
            <a:r>
              <a:rPr lang="fr-FR" sz="2200" dirty="0" err="1" smtClean="0"/>
              <a:t>our</a:t>
            </a:r>
            <a:r>
              <a:rPr lang="fr-FR" sz="2200" dirty="0" smtClean="0"/>
              <a:t> « instrument », </a:t>
            </a:r>
            <a:r>
              <a:rPr lang="fr-FR" sz="2200" dirty="0" err="1" smtClean="0"/>
              <a:t>which</a:t>
            </a:r>
            <a:r>
              <a:rPr lang="fr-FR" sz="2200" dirty="0" smtClean="0"/>
              <a:t> </a:t>
            </a:r>
            <a:r>
              <a:rPr lang="fr-FR" sz="2200" dirty="0" err="1" smtClean="0"/>
              <a:t>is</a:t>
            </a:r>
            <a:r>
              <a:rPr lang="fr-FR" sz="2200" dirty="0" smtClean="0"/>
              <a:t> the set of full </a:t>
            </a:r>
            <a:r>
              <a:rPr lang="fr-FR" sz="2200" dirty="0" err="1" smtClean="0"/>
              <a:t>disk</a:t>
            </a:r>
            <a:r>
              <a:rPr lang="fr-FR" sz="2200" dirty="0" smtClean="0"/>
              <a:t> p modes) </a:t>
            </a:r>
            <a:endParaRPr lang="en-GB" sz="2200" dirty="0"/>
          </a:p>
        </p:txBody>
      </p:sp>
      <p:pic>
        <p:nvPicPr>
          <p:cNvPr id="4" name="Espace réservé du contenu 3" descr="Fig7new.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9200" y="2654300"/>
            <a:ext cx="6502400" cy="42037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762000"/>
            <a:ext cx="9144000" cy="1143000"/>
          </a:xfrm>
        </p:spPr>
        <p:txBody>
          <a:bodyPr>
            <a:normAutofit fontScale="90000"/>
          </a:bodyPr>
          <a:lstStyle/>
          <a:p>
            <a:r>
              <a:rPr lang="en-GB" sz="2200" dirty="0" smtClean="0"/>
              <a:t>Consequence of Equation (1) :</a:t>
            </a:r>
            <a:br>
              <a:rPr lang="en-GB" sz="2200" dirty="0" smtClean="0"/>
            </a:br>
            <a:r>
              <a:rPr lang="fr-FR" sz="2200" dirty="0" smtClean="0"/>
              <a:t>s(1,1) = (Ω/2 - 433) </a:t>
            </a:r>
            <a:r>
              <a:rPr lang="fr-FR" sz="2200" dirty="0" err="1" smtClean="0"/>
              <a:t>nHz</a:t>
            </a:r>
            <a:r>
              <a:rPr lang="en-GB" sz="2200" dirty="0" smtClean="0"/>
              <a:t/>
            </a:r>
            <a:br>
              <a:rPr lang="en-GB" sz="2200" dirty="0" smtClean="0"/>
            </a:br>
            <a:r>
              <a:rPr lang="en-GB" sz="2200" dirty="0" smtClean="0">
                <a:solidFill>
                  <a:srgbClr val="FF0000"/>
                </a:solidFill>
              </a:rPr>
              <a:t>s(1,1) is negative if </a:t>
            </a:r>
            <a:r>
              <a:rPr lang="en-GB" sz="2200" dirty="0" err="1" smtClean="0">
                <a:solidFill>
                  <a:srgbClr val="FF0000"/>
                </a:solidFill>
              </a:rPr>
              <a:t>Ω</a:t>
            </a:r>
            <a:r>
              <a:rPr lang="en-GB" sz="2200" dirty="0" smtClean="0">
                <a:solidFill>
                  <a:srgbClr val="FF0000"/>
                </a:solidFill>
              </a:rPr>
              <a:t> &lt; 866 </a:t>
            </a:r>
            <a:r>
              <a:rPr lang="en-GB" sz="2200" dirty="0" err="1" smtClean="0">
                <a:solidFill>
                  <a:srgbClr val="FF0000"/>
                </a:solidFill>
              </a:rPr>
              <a:t>nHz</a:t>
            </a:r>
            <a:r>
              <a:rPr lang="en-GB" sz="2200" dirty="0" smtClean="0"/>
              <a:t/>
            </a:r>
            <a:br>
              <a:rPr lang="en-GB" sz="2200" dirty="0" smtClean="0"/>
            </a:br>
            <a:r>
              <a:rPr lang="en-GB" sz="2200" dirty="0" smtClean="0"/>
              <a:t>But the autocorrelation does not see a difference between a positive and a negative splitting</a:t>
            </a:r>
            <a:r>
              <a:rPr lang="en-GB" sz="2667" dirty="0" smtClean="0"/>
              <a:t/>
            </a:r>
            <a:br>
              <a:rPr lang="en-GB" sz="2667" dirty="0" smtClean="0"/>
            </a:br>
            <a:r>
              <a:rPr lang="en-GB" sz="2222" dirty="0" smtClean="0"/>
              <a:t>There could be two different rotations rates </a:t>
            </a:r>
            <a:r>
              <a:rPr lang="fr-FR" sz="2400" dirty="0" err="1" smtClean="0"/>
              <a:t>Ω</a:t>
            </a:r>
            <a:r>
              <a:rPr lang="en-GB" sz="2222" dirty="0" smtClean="0"/>
              <a:t> providing the same splitting s(1,1)</a:t>
            </a:r>
            <a:r>
              <a:rPr lang="en-GB" sz="2667" dirty="0" smtClean="0"/>
              <a:t/>
            </a:r>
            <a:br>
              <a:rPr lang="en-GB" sz="2667" dirty="0" smtClean="0"/>
            </a:br>
            <a:r>
              <a:rPr lang="en-GB" sz="2444" dirty="0" smtClean="0"/>
              <a:t>With our peak at 209 </a:t>
            </a:r>
            <a:r>
              <a:rPr lang="en-GB" sz="2444" dirty="0" err="1" smtClean="0"/>
              <a:t>nHz</a:t>
            </a:r>
            <a:r>
              <a:rPr lang="en-GB" sz="2444" dirty="0" smtClean="0"/>
              <a:t>, the choice is </a:t>
            </a:r>
            <a:r>
              <a:rPr lang="en-GB" sz="2444" dirty="0" smtClean="0">
                <a:solidFill>
                  <a:srgbClr val="FF0000"/>
                </a:solidFill>
              </a:rPr>
              <a:t> </a:t>
            </a:r>
            <a:r>
              <a:rPr lang="en-GB" sz="2444" dirty="0" err="1" smtClean="0">
                <a:solidFill>
                  <a:srgbClr val="FF0000"/>
                </a:solidFill>
              </a:rPr>
              <a:t>Ω</a:t>
            </a:r>
            <a:r>
              <a:rPr lang="en-GB" sz="2444" dirty="0" smtClean="0">
                <a:solidFill>
                  <a:srgbClr val="FF0000"/>
                </a:solidFill>
              </a:rPr>
              <a:t> ≈ 446 </a:t>
            </a:r>
            <a:r>
              <a:rPr lang="en-GB" sz="2444" dirty="0" err="1" smtClean="0">
                <a:solidFill>
                  <a:srgbClr val="FF0000"/>
                </a:solidFill>
              </a:rPr>
              <a:t>nHz</a:t>
            </a:r>
            <a:r>
              <a:rPr lang="en-GB" sz="2444" dirty="0" smtClean="0">
                <a:solidFill>
                  <a:srgbClr val="FF0000"/>
                </a:solidFill>
              </a:rPr>
              <a:t> or </a:t>
            </a:r>
            <a:r>
              <a:rPr lang="en-GB" sz="2444" dirty="0" err="1" smtClean="0">
                <a:solidFill>
                  <a:srgbClr val="FF0000"/>
                </a:solidFill>
              </a:rPr>
              <a:t>Ω</a:t>
            </a:r>
            <a:r>
              <a:rPr lang="en-GB" sz="2444" dirty="0" smtClean="0">
                <a:solidFill>
                  <a:srgbClr val="FF0000"/>
                </a:solidFill>
              </a:rPr>
              <a:t> ≈ 1282 </a:t>
            </a:r>
            <a:r>
              <a:rPr lang="en-GB" sz="2444" dirty="0" err="1" smtClean="0">
                <a:solidFill>
                  <a:srgbClr val="FF0000"/>
                </a:solidFill>
              </a:rPr>
              <a:t>nHz</a:t>
            </a:r>
            <a:r>
              <a:rPr lang="en-GB" sz="2444" dirty="0" smtClean="0">
                <a:solidFill>
                  <a:srgbClr val="FF0000"/>
                </a:solidFill>
              </a:rPr>
              <a:t>  </a:t>
            </a:r>
            <a:endParaRPr lang="en-GB" sz="2444" dirty="0">
              <a:solidFill>
                <a:srgbClr val="FF0000"/>
              </a:solidFill>
            </a:endParaRPr>
          </a:p>
        </p:txBody>
      </p:sp>
      <p:pic>
        <p:nvPicPr>
          <p:cNvPr id="4" name="Espace réservé du contenu 3" descr="Fig7new.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20800" y="2730500"/>
            <a:ext cx="6502400" cy="42037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Test of A(s(1,1) + A(2,1) + A(s(2,2)</a:t>
            </a:r>
            <a:br>
              <a:rPr lang="en-GB" sz="3200" dirty="0" smtClean="0"/>
            </a:br>
            <a:r>
              <a:rPr lang="en-GB" sz="3200" dirty="0" smtClean="0"/>
              <a:t>as a function of </a:t>
            </a:r>
            <a:r>
              <a:rPr lang="en-GB" sz="3200" dirty="0" err="1" smtClean="0">
                <a:solidFill>
                  <a:srgbClr val="FF0000"/>
                </a:solidFill>
              </a:rPr>
              <a:t>Ω</a:t>
            </a:r>
            <a:r>
              <a:rPr lang="en-GB" sz="3200" dirty="0" smtClean="0"/>
              <a:t> </a:t>
            </a:r>
            <a:endParaRPr lang="en-GB" sz="3200" dirty="0"/>
          </a:p>
        </p:txBody>
      </p:sp>
      <p:pic>
        <p:nvPicPr>
          <p:cNvPr id="4" name="Espace réservé du contenu 3" descr="rotation.pdf"/>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1600200"/>
            <a:ext cx="7603788" cy="470784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descr="stagiaire.tiff"/>
          <p:cNvPicPr>
            <a:picLocks noGrp="1" noChangeAspect="1"/>
          </p:cNvPicPr>
          <p:nvPr>
            <p:ph idx="1"/>
          </p:nvPr>
        </p:nvPicPr>
        <p:blipFill>
          <a:blip r:embed="rId2"/>
          <a:stretch>
            <a:fillRect/>
          </a:stretch>
        </p:blipFill>
        <p:spPr>
          <a:xfrm>
            <a:off x="771538" y="762000"/>
            <a:ext cx="7710454" cy="53641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6" name="Espace réservé du contenu 5" descr="figure31.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25550" y="1678781"/>
            <a:ext cx="6692900" cy="4368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t>next step: search for the asymptotic equidistance period spacing</a:t>
            </a:r>
            <a:br>
              <a:rPr lang="en-GB" sz="2400" dirty="0" smtClean="0"/>
            </a:br>
            <a:r>
              <a:rPr lang="en-GB" sz="2400" dirty="0" smtClean="0"/>
              <a:t>example: the “easy” case of  </a:t>
            </a:r>
            <a:r>
              <a:rPr lang="en-GB" sz="2800" dirty="0" err="1" smtClean="0">
                <a:latin typeface="Mistral"/>
              </a:rPr>
              <a:t>l</a:t>
            </a:r>
            <a:r>
              <a:rPr lang="en-GB" sz="2800" dirty="0" smtClean="0"/>
              <a:t>=1</a:t>
            </a:r>
            <a:endParaRPr lang="en-GB" sz="2800" dirty="0"/>
          </a:p>
        </p:txBody>
      </p:sp>
      <p:sp>
        <p:nvSpPr>
          <p:cNvPr id="3" name="Espace réservé du contenu 2"/>
          <p:cNvSpPr>
            <a:spLocks noGrp="1"/>
          </p:cNvSpPr>
          <p:nvPr>
            <p:ph idx="1"/>
          </p:nvPr>
        </p:nvSpPr>
        <p:spPr>
          <a:xfrm>
            <a:off x="457200" y="1951037"/>
            <a:ext cx="8229600" cy="4525963"/>
          </a:xfrm>
        </p:spPr>
        <p:txBody>
          <a:bodyPr>
            <a:normAutofit/>
          </a:bodyPr>
          <a:lstStyle/>
          <a:p>
            <a:r>
              <a:rPr lang="en-GB" sz="2400" dirty="0" smtClean="0"/>
              <a:t>We look for an equidistance of 24 to 25 minutes</a:t>
            </a:r>
          </a:p>
          <a:p>
            <a:r>
              <a:rPr lang="en-GB" sz="2400" dirty="0" smtClean="0"/>
              <a:t>We know the splitting: 210 </a:t>
            </a:r>
            <a:r>
              <a:rPr lang="en-GB" sz="2400" dirty="0" err="1" smtClean="0"/>
              <a:t>nHz</a:t>
            </a:r>
            <a:endParaRPr lang="en-GB" sz="2400" dirty="0" smtClean="0"/>
          </a:p>
          <a:p>
            <a:r>
              <a:rPr lang="en-GB" sz="2400" dirty="0" smtClean="0"/>
              <a:t>We can then test a model of many </a:t>
            </a:r>
            <a:r>
              <a:rPr lang="en-GB" sz="2400" dirty="0" err="1" smtClean="0"/>
              <a:t>g</a:t>
            </a:r>
            <a:r>
              <a:rPr lang="en-GB" sz="2400" dirty="0" smtClean="0"/>
              <a:t> modes triplets in our frequency range 5.5 – 34 </a:t>
            </a:r>
            <a:r>
              <a:rPr lang="en-GB" sz="2400" dirty="0" err="1" smtClean="0"/>
              <a:t>μHz</a:t>
            </a:r>
            <a:r>
              <a:rPr lang="en-GB" sz="2400" dirty="0" smtClean="0"/>
              <a:t> with 2 free parameters: equidistance and position </a:t>
            </a:r>
          </a:p>
          <a:p>
            <a:r>
              <a:rPr lang="en-GB" sz="2400" dirty="0" smtClean="0"/>
              <a:t>Caution: high density of modes in the very low frequencies. The best results are obtained by starting near 7 </a:t>
            </a:r>
            <a:r>
              <a:rPr lang="en-GB" sz="2400" dirty="0" err="1" smtClean="0"/>
              <a:t>μHz</a:t>
            </a:r>
            <a:r>
              <a:rPr lang="en-GB" sz="24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descr="figure20.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52550" y="1697831"/>
            <a:ext cx="6438900" cy="43307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descr="Fossat10.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53072" y="1600200"/>
            <a:ext cx="6237856"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t>Mean of 76 spectrum layers separated by 1443 </a:t>
            </a:r>
            <a:r>
              <a:rPr lang="en-GB" sz="2400" dirty="0" err="1" smtClean="0"/>
              <a:t>s</a:t>
            </a:r>
            <a:r>
              <a:rPr lang="en-GB" sz="2400" dirty="0" smtClean="0"/>
              <a:t> in periods</a:t>
            </a:r>
            <a:endParaRPr lang="en-GB" sz="2400" dirty="0"/>
          </a:p>
        </p:txBody>
      </p:sp>
      <p:pic>
        <p:nvPicPr>
          <p:cNvPr id="4" name="Espace réservé du contenu 3" descr="Fossat12.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47850" y="1754981"/>
            <a:ext cx="5448300" cy="42164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82000" cy="1143000"/>
          </a:xfrm>
        </p:spPr>
        <p:txBody>
          <a:bodyPr>
            <a:normAutofit/>
          </a:bodyPr>
          <a:lstStyle/>
          <a:p>
            <a:r>
              <a:rPr lang="en-GB" sz="2400" dirty="0" smtClean="0"/>
              <a:t>Mean of 76 spectrum layers separated by 1443 </a:t>
            </a:r>
            <a:r>
              <a:rPr lang="en-GB" sz="2400" dirty="0" err="1" smtClean="0"/>
              <a:t>s</a:t>
            </a:r>
            <a:r>
              <a:rPr lang="en-GB" sz="2400" dirty="0" smtClean="0"/>
              <a:t> in periods, and </a:t>
            </a:r>
            <a:r>
              <a:rPr lang="en-GB" sz="2400" dirty="0" err="1" smtClean="0"/>
              <a:t>symmetrized</a:t>
            </a:r>
            <a:r>
              <a:rPr lang="en-GB" sz="2400" dirty="0" smtClean="0"/>
              <a:t> (for checking the symmetry of the split components)</a:t>
            </a:r>
            <a:endParaRPr lang="en-GB" sz="2400" dirty="0"/>
          </a:p>
        </p:txBody>
      </p:sp>
      <p:pic>
        <p:nvPicPr>
          <p:cNvPr id="4" name="Espace réservé du contenu 3" descr="Fossat22.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7950" y="1615281"/>
            <a:ext cx="6388100" cy="4495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normAutofit/>
          </a:bodyPr>
          <a:lstStyle/>
          <a:p>
            <a:r>
              <a:rPr lang="en-GB" sz="3200" dirty="0" smtClean="0"/>
              <a:t>Method: (similar to ) ultrasonic scan</a:t>
            </a:r>
            <a:endParaRPr lang="en-GB" sz="3200" dirty="0"/>
          </a:p>
        </p:txBody>
      </p:sp>
      <p:sp>
        <p:nvSpPr>
          <p:cNvPr id="3" name="Espace réservé du contenu 2"/>
          <p:cNvSpPr>
            <a:spLocks noGrp="1"/>
          </p:cNvSpPr>
          <p:nvPr>
            <p:ph idx="1"/>
          </p:nvPr>
        </p:nvSpPr>
        <p:spPr>
          <a:xfrm>
            <a:off x="1143000" y="914400"/>
            <a:ext cx="6705600" cy="4525963"/>
          </a:xfrm>
        </p:spPr>
        <p:txBody>
          <a:bodyPr>
            <a:normAutofit/>
          </a:bodyPr>
          <a:lstStyle/>
          <a:p>
            <a:r>
              <a:rPr lang="en-GB" sz="2000" dirty="0" smtClean="0"/>
              <a:t>Idea: identify a differential </a:t>
            </a:r>
            <a:r>
              <a:rPr lang="en-GB" sz="2000" dirty="0" err="1" smtClean="0"/>
              <a:t>p</a:t>
            </a:r>
            <a:r>
              <a:rPr lang="en-GB" sz="2000" dirty="0" smtClean="0"/>
              <a:t>-mode parameter and use it for the detection of a collective signature of </a:t>
            </a:r>
            <a:r>
              <a:rPr lang="en-GB" sz="2000" dirty="0" err="1" smtClean="0"/>
              <a:t>g</a:t>
            </a:r>
            <a:r>
              <a:rPr lang="en-GB" sz="2000" dirty="0" smtClean="0"/>
              <a:t>-modes, all together, in the very low frequency asymptotic regime!</a:t>
            </a:r>
          </a:p>
        </p:txBody>
      </p:sp>
      <p:pic>
        <p:nvPicPr>
          <p:cNvPr id="7" name="Image 6" descr="echell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05000" y="1981200"/>
            <a:ext cx="5186722" cy="457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cr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600" y="1466850"/>
            <a:ext cx="7162800" cy="3924300"/>
          </a:xfrm>
          <a:prstGeom prst="rect">
            <a:avLst/>
          </a:prstGeom>
        </p:spPr>
      </p:pic>
      <p:sp>
        <p:nvSpPr>
          <p:cNvPr id="3" name="ZoneTexte 2"/>
          <p:cNvSpPr txBox="1"/>
          <p:nvPr/>
        </p:nvSpPr>
        <p:spPr>
          <a:xfrm>
            <a:off x="1676400" y="558224"/>
            <a:ext cx="7086600" cy="461665"/>
          </a:xfrm>
          <a:prstGeom prst="rect">
            <a:avLst/>
          </a:prstGeom>
          <a:noFill/>
        </p:spPr>
        <p:txBody>
          <a:bodyPr wrap="square" rtlCol="0">
            <a:spAutoFit/>
          </a:bodyPr>
          <a:lstStyle/>
          <a:p>
            <a:r>
              <a:rPr lang="en-GB" sz="2400" dirty="0" smtClean="0"/>
              <a:t>Cross-correlation model-spectrum for </a:t>
            </a:r>
            <a:r>
              <a:rPr lang="en-GB" sz="2400" dirty="0" err="1" smtClean="0">
                <a:latin typeface="Mistral"/>
              </a:rPr>
              <a:t>l</a:t>
            </a:r>
            <a:r>
              <a:rPr lang="en-GB" sz="2400" dirty="0" smtClean="0"/>
              <a:t>=1, </a:t>
            </a:r>
            <a:r>
              <a:rPr lang="en-GB" sz="2400" dirty="0" err="1" smtClean="0"/>
              <a:t>s/n</a:t>
            </a:r>
            <a:r>
              <a:rPr lang="en-GB" sz="2400" dirty="0" smtClean="0"/>
              <a:t>=8.5 </a:t>
            </a:r>
            <a:endParaRPr lang="en-GB"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modele123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00100" y="1651000"/>
            <a:ext cx="7543800" cy="4140200"/>
          </a:xfrm>
          <a:prstGeom prst="rect">
            <a:avLst/>
          </a:prstGeom>
        </p:spPr>
      </p:pic>
      <p:sp>
        <p:nvSpPr>
          <p:cNvPr id="3" name="ZoneTexte 2"/>
          <p:cNvSpPr txBox="1"/>
          <p:nvPr/>
        </p:nvSpPr>
        <p:spPr>
          <a:xfrm>
            <a:off x="1524000" y="772180"/>
            <a:ext cx="6477000" cy="523220"/>
          </a:xfrm>
          <a:prstGeom prst="rect">
            <a:avLst/>
          </a:prstGeom>
          <a:noFill/>
        </p:spPr>
        <p:txBody>
          <a:bodyPr wrap="square" rtlCol="0">
            <a:spAutoFit/>
          </a:bodyPr>
          <a:lstStyle/>
          <a:p>
            <a:r>
              <a:rPr lang="en-GB" sz="2800" dirty="0" smtClean="0"/>
              <a:t>Complete </a:t>
            </a:r>
            <a:r>
              <a:rPr lang="en-GB" sz="2800" smtClean="0"/>
              <a:t>model including  </a:t>
            </a:r>
            <a:r>
              <a:rPr lang="en-GB" sz="2800" dirty="0" err="1" smtClean="0">
                <a:latin typeface="Mistral"/>
              </a:rPr>
              <a:t>l</a:t>
            </a:r>
            <a:r>
              <a:rPr lang="en-GB" sz="2800" dirty="0" smtClean="0"/>
              <a:t>=1, 2, 3 and 4</a:t>
            </a:r>
            <a:endParaRPr lang="en-GB"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cr123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00100" y="1562100"/>
            <a:ext cx="7543800" cy="4000500"/>
          </a:xfrm>
          <a:prstGeom prst="rect">
            <a:avLst/>
          </a:prstGeom>
        </p:spPr>
      </p:pic>
      <p:sp>
        <p:nvSpPr>
          <p:cNvPr id="3" name="ZoneTexte 2"/>
          <p:cNvSpPr txBox="1"/>
          <p:nvPr/>
        </p:nvSpPr>
        <p:spPr>
          <a:xfrm>
            <a:off x="1295400" y="381000"/>
            <a:ext cx="7048500" cy="830997"/>
          </a:xfrm>
          <a:prstGeom prst="rect">
            <a:avLst/>
          </a:prstGeom>
          <a:noFill/>
        </p:spPr>
        <p:txBody>
          <a:bodyPr wrap="square" rtlCol="0">
            <a:spAutoFit/>
          </a:bodyPr>
          <a:lstStyle/>
          <a:p>
            <a:pPr algn="ctr"/>
            <a:r>
              <a:rPr lang="en-GB" sz="2400" dirty="0" smtClean="0"/>
              <a:t>Its cross-correlation with the large separation spectrum</a:t>
            </a:r>
          </a:p>
          <a:p>
            <a:pPr algn="ctr"/>
            <a:r>
              <a:rPr lang="en-GB" sz="2400" dirty="0" smtClean="0">
                <a:solidFill>
                  <a:srgbClr val="FF0000"/>
                </a:solidFill>
              </a:rPr>
              <a:t>S/N &gt; 12 !!!</a:t>
            </a:r>
            <a:endParaRPr lang="en-GB" sz="24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t>With the mean of 3 spectra and the model including only </a:t>
            </a:r>
            <a:r>
              <a:rPr lang="en-GB" sz="2400" dirty="0" err="1" smtClean="0"/>
              <a:t>l</a:t>
            </a:r>
            <a:r>
              <a:rPr lang="en-GB" sz="2400" dirty="0" smtClean="0"/>
              <a:t>=1 central frequencies, without </a:t>
            </a:r>
            <a:r>
              <a:rPr lang="en-GB" sz="2400" dirty="0" err="1" smtClean="0"/>
              <a:t>tesseral</a:t>
            </a:r>
            <a:r>
              <a:rPr lang="en-GB" sz="2400" dirty="0" smtClean="0"/>
              <a:t> components. </a:t>
            </a:r>
            <a:r>
              <a:rPr lang="en-GB" sz="2400" dirty="0" err="1" smtClean="0"/>
              <a:t>s/n</a:t>
            </a:r>
            <a:r>
              <a:rPr lang="en-GB" sz="2400" dirty="0" smtClean="0"/>
              <a:t> &gt; 6</a:t>
            </a:r>
            <a:endParaRPr lang="en-GB" sz="2400" dirty="0"/>
          </a:p>
        </p:txBody>
      </p:sp>
      <p:pic>
        <p:nvPicPr>
          <p:cNvPr id="4" name="Espace réservé du contenu 3" descr="l1central.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8500" y="1748631"/>
            <a:ext cx="7747000" cy="42291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GB"/>
          </a:p>
        </p:txBody>
      </p:sp>
      <p:sp>
        <p:nvSpPr>
          <p:cNvPr id="3" name="Sous-titre 2"/>
          <p:cNvSpPr>
            <a:spLocks noGrp="1"/>
          </p:cNvSpPr>
          <p:nvPr>
            <p:ph type="subTitle" idx="1"/>
          </p:nvPr>
        </p:nvSpPr>
        <p:spPr/>
        <p:txBody>
          <a:bodyPr/>
          <a:lstStyle/>
          <a:p>
            <a:endParaRPr lang="en-GB"/>
          </a:p>
        </p:txBody>
      </p:sp>
      <p:pic>
        <p:nvPicPr>
          <p:cNvPr id="4" name="Image 3" descr="l1spli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2150" y="1638300"/>
            <a:ext cx="7759700" cy="4305300"/>
          </a:xfrm>
          <a:prstGeom prst="rect">
            <a:avLst/>
          </a:prstGeom>
        </p:spPr>
      </p:pic>
      <p:sp>
        <p:nvSpPr>
          <p:cNvPr id="5" name="ZoneTexte 4"/>
          <p:cNvSpPr txBox="1"/>
          <p:nvPr/>
        </p:nvSpPr>
        <p:spPr>
          <a:xfrm>
            <a:off x="1143000" y="381000"/>
            <a:ext cx="7315200" cy="830997"/>
          </a:xfrm>
          <a:prstGeom prst="rect">
            <a:avLst/>
          </a:prstGeom>
          <a:noFill/>
        </p:spPr>
        <p:txBody>
          <a:bodyPr wrap="square" rtlCol="0">
            <a:spAutoFit/>
          </a:bodyPr>
          <a:lstStyle/>
          <a:p>
            <a:pPr algn="ctr"/>
            <a:r>
              <a:rPr lang="en-GB" sz="2400" dirty="0" smtClean="0"/>
              <a:t>With the mean of 3 spectra and a model including only </a:t>
            </a:r>
            <a:r>
              <a:rPr lang="en-GB" sz="2400" dirty="0" err="1" smtClean="0"/>
              <a:t>l</a:t>
            </a:r>
            <a:r>
              <a:rPr lang="en-GB" sz="2400" dirty="0" smtClean="0"/>
              <a:t>=1 split frequencies</a:t>
            </a:r>
            <a:endParaRPr lang="en-GB"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cr1-23000.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52600" y="-37282"/>
            <a:ext cx="6248400" cy="3542482"/>
          </a:xfrm>
          <a:prstGeom prst="rect">
            <a:avLst/>
          </a:prstGeom>
        </p:spPr>
      </p:pic>
      <p:sp>
        <p:nvSpPr>
          <p:cNvPr id="3" name="ZoneTexte 2"/>
          <p:cNvSpPr txBox="1"/>
          <p:nvPr/>
        </p:nvSpPr>
        <p:spPr>
          <a:xfrm>
            <a:off x="3352800" y="457200"/>
            <a:ext cx="2971800" cy="461665"/>
          </a:xfrm>
          <a:prstGeom prst="rect">
            <a:avLst/>
          </a:prstGeom>
          <a:noFill/>
        </p:spPr>
        <p:txBody>
          <a:bodyPr wrap="square" rtlCol="0">
            <a:spAutoFit/>
          </a:bodyPr>
          <a:lstStyle/>
          <a:p>
            <a:pPr algn="ctr"/>
            <a:r>
              <a:rPr lang="en-GB" sz="2400" dirty="0" smtClean="0"/>
              <a:t>First 10 years, </a:t>
            </a:r>
            <a:r>
              <a:rPr lang="en-GB" sz="2400" dirty="0" err="1" smtClean="0"/>
              <a:t>s/n</a:t>
            </a:r>
            <a:r>
              <a:rPr lang="en-GB" sz="2400" dirty="0" smtClean="0"/>
              <a:t> = 8</a:t>
            </a:r>
            <a:endParaRPr lang="en-GB" sz="2400" dirty="0"/>
          </a:p>
        </p:txBody>
      </p:sp>
      <p:pic>
        <p:nvPicPr>
          <p:cNvPr id="4" name="Image 3" descr="cr23000end.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38300" y="3319446"/>
            <a:ext cx="6362700" cy="3538554"/>
          </a:xfrm>
          <a:prstGeom prst="rect">
            <a:avLst/>
          </a:prstGeom>
        </p:spPr>
      </p:pic>
      <p:sp>
        <p:nvSpPr>
          <p:cNvPr id="5" name="ZoneTexte 4"/>
          <p:cNvSpPr txBox="1"/>
          <p:nvPr/>
        </p:nvSpPr>
        <p:spPr>
          <a:xfrm>
            <a:off x="3657600" y="3505200"/>
            <a:ext cx="2667000" cy="461665"/>
          </a:xfrm>
          <a:prstGeom prst="rect">
            <a:avLst/>
          </a:prstGeom>
          <a:noFill/>
        </p:spPr>
        <p:txBody>
          <a:bodyPr wrap="square" rtlCol="0">
            <a:spAutoFit/>
          </a:bodyPr>
          <a:lstStyle/>
          <a:p>
            <a:r>
              <a:rPr lang="en-GB" sz="2400" dirty="0" smtClean="0"/>
              <a:t>Last 6 years, </a:t>
            </a:r>
            <a:r>
              <a:rPr lang="en-GB" sz="2400" dirty="0" err="1" smtClean="0"/>
              <a:t>s/n</a:t>
            </a:r>
            <a:r>
              <a:rPr lang="en-GB" sz="2400" dirty="0" smtClean="0"/>
              <a:t> = 8</a:t>
            </a:r>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toutH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76400" y="152400"/>
            <a:ext cx="6019800" cy="3413605"/>
          </a:xfrm>
          <a:prstGeom prst="rect">
            <a:avLst/>
          </a:prstGeom>
        </p:spPr>
      </p:pic>
      <p:pic>
        <p:nvPicPr>
          <p:cNvPr id="3" name="Image 2" descr="toutBF.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76400" y="3469302"/>
            <a:ext cx="6019800" cy="3388697"/>
          </a:xfrm>
          <a:prstGeom prst="rect">
            <a:avLst/>
          </a:prstGeom>
        </p:spPr>
      </p:pic>
      <p:sp>
        <p:nvSpPr>
          <p:cNvPr id="4" name="ZoneTexte 3"/>
          <p:cNvSpPr txBox="1"/>
          <p:nvPr/>
        </p:nvSpPr>
        <p:spPr>
          <a:xfrm>
            <a:off x="2209800" y="457200"/>
            <a:ext cx="2438400" cy="646331"/>
          </a:xfrm>
          <a:prstGeom prst="rect">
            <a:avLst/>
          </a:prstGeom>
          <a:noFill/>
        </p:spPr>
        <p:txBody>
          <a:bodyPr wrap="square" rtlCol="0">
            <a:spAutoFit/>
          </a:bodyPr>
          <a:lstStyle/>
          <a:p>
            <a:r>
              <a:rPr lang="en-GB" dirty="0" smtClean="0"/>
              <a:t>Higher half of the frequency range </a:t>
            </a:r>
            <a:r>
              <a:rPr lang="en-GB" dirty="0" err="1" smtClean="0"/>
              <a:t>s/n</a:t>
            </a:r>
            <a:r>
              <a:rPr lang="en-GB" dirty="0" smtClean="0"/>
              <a:t>&gt;10</a:t>
            </a:r>
            <a:endParaRPr lang="en-GB" dirty="0"/>
          </a:p>
        </p:txBody>
      </p:sp>
      <p:sp>
        <p:nvSpPr>
          <p:cNvPr id="5" name="ZoneTexte 4"/>
          <p:cNvSpPr txBox="1"/>
          <p:nvPr/>
        </p:nvSpPr>
        <p:spPr>
          <a:xfrm>
            <a:off x="2209800" y="3886200"/>
            <a:ext cx="2438400" cy="646331"/>
          </a:xfrm>
          <a:prstGeom prst="rect">
            <a:avLst/>
          </a:prstGeom>
          <a:noFill/>
        </p:spPr>
        <p:txBody>
          <a:bodyPr wrap="square" rtlCol="0">
            <a:spAutoFit/>
          </a:bodyPr>
          <a:lstStyle/>
          <a:p>
            <a:r>
              <a:rPr lang="en-GB" dirty="0" smtClean="0"/>
              <a:t>Lower half of the frequency range </a:t>
            </a:r>
            <a:r>
              <a:rPr lang="en-GB" dirty="0" err="1" smtClean="0"/>
              <a:t>s/n</a:t>
            </a:r>
            <a:r>
              <a:rPr lang="en-GB" dirty="0" smtClean="0"/>
              <a:t>&gt;10</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pic>
        <p:nvPicPr>
          <p:cNvPr id="4" name="Espace réservé du contenu 3" descr="Fossat18.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27150" y="1640681"/>
            <a:ext cx="6489700" cy="4445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pic>
        <p:nvPicPr>
          <p:cNvPr id="4" name="Espace réservé du contenu 3" descr="510m.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9200" y="3200400"/>
            <a:ext cx="6553199" cy="3603196"/>
          </a:xfrm>
        </p:spPr>
      </p:pic>
      <p:pic>
        <p:nvPicPr>
          <p:cNvPr id="5" name="Image 4" descr="Sans titre.png"/>
          <p:cNvPicPr>
            <a:picLocks noChangeAspect="1"/>
          </p:cNvPicPr>
          <p:nvPr/>
        </p:nvPicPr>
        <p:blipFill>
          <a:blip r:embed="rId4"/>
          <a:stretch>
            <a:fillRect/>
          </a:stretch>
        </p:blipFill>
        <p:spPr>
          <a:xfrm>
            <a:off x="914400" y="51123"/>
            <a:ext cx="6858000" cy="3301677"/>
          </a:xfrm>
          <a:prstGeom prst="rect">
            <a:avLst/>
          </a:prstGeom>
        </p:spPr>
      </p:pic>
      <p:sp>
        <p:nvSpPr>
          <p:cNvPr id="6" name="ZoneTexte 5"/>
          <p:cNvSpPr txBox="1"/>
          <p:nvPr/>
        </p:nvSpPr>
        <p:spPr>
          <a:xfrm>
            <a:off x="1905000" y="274638"/>
            <a:ext cx="2286000" cy="369332"/>
          </a:xfrm>
          <a:prstGeom prst="rect">
            <a:avLst/>
          </a:prstGeom>
          <a:noFill/>
        </p:spPr>
        <p:txBody>
          <a:bodyPr wrap="square" rtlCol="0">
            <a:spAutoFit/>
          </a:bodyPr>
          <a:lstStyle/>
          <a:p>
            <a:r>
              <a:rPr lang="en-GB" dirty="0" smtClean="0"/>
              <a:t>l</a:t>
            </a:r>
            <a:r>
              <a:rPr lang="en-GB" dirty="0" smtClean="0"/>
              <a:t> = 1 alone, “original”</a:t>
            </a:r>
            <a:endParaRPr lang="en-GB" dirty="0"/>
          </a:p>
        </p:txBody>
      </p:sp>
      <p:sp>
        <p:nvSpPr>
          <p:cNvPr id="7" name="ZoneTexte 6"/>
          <p:cNvSpPr txBox="1"/>
          <p:nvPr/>
        </p:nvSpPr>
        <p:spPr>
          <a:xfrm>
            <a:off x="5486400" y="274638"/>
            <a:ext cx="1295400" cy="369332"/>
          </a:xfrm>
          <a:prstGeom prst="rect">
            <a:avLst/>
          </a:prstGeom>
          <a:noFill/>
        </p:spPr>
        <p:txBody>
          <a:bodyPr wrap="square" rtlCol="0">
            <a:spAutoFit/>
          </a:bodyPr>
          <a:lstStyle/>
          <a:p>
            <a:r>
              <a:rPr lang="en-GB" dirty="0" err="1" smtClean="0"/>
              <a:t>s/n</a:t>
            </a:r>
            <a:r>
              <a:rPr lang="en-GB" dirty="0" smtClean="0"/>
              <a:t> = 8.5</a:t>
            </a:r>
            <a:endParaRPr lang="en-GB" dirty="0"/>
          </a:p>
        </p:txBody>
      </p:sp>
      <p:sp>
        <p:nvSpPr>
          <p:cNvPr id="8" name="ZoneTexte 7"/>
          <p:cNvSpPr txBox="1"/>
          <p:nvPr/>
        </p:nvSpPr>
        <p:spPr>
          <a:xfrm>
            <a:off x="1905000" y="3657600"/>
            <a:ext cx="2286000" cy="646331"/>
          </a:xfrm>
          <a:prstGeom prst="rect">
            <a:avLst/>
          </a:prstGeom>
          <a:noFill/>
        </p:spPr>
        <p:txBody>
          <a:bodyPr wrap="square" rtlCol="0">
            <a:spAutoFit/>
          </a:bodyPr>
          <a:lstStyle/>
          <a:p>
            <a:r>
              <a:rPr lang="en-GB" dirty="0" smtClean="0"/>
              <a:t>L = 1 alone, with sampling 5h/10h</a:t>
            </a:r>
            <a:endParaRPr lang="en-GB" dirty="0"/>
          </a:p>
        </p:txBody>
      </p:sp>
      <p:sp>
        <p:nvSpPr>
          <p:cNvPr id="9" name="ZoneTexte 8"/>
          <p:cNvSpPr txBox="1"/>
          <p:nvPr/>
        </p:nvSpPr>
        <p:spPr>
          <a:xfrm>
            <a:off x="5181600" y="3657600"/>
            <a:ext cx="1600200" cy="369332"/>
          </a:xfrm>
          <a:prstGeom prst="rect">
            <a:avLst/>
          </a:prstGeom>
          <a:noFill/>
        </p:spPr>
        <p:txBody>
          <a:bodyPr wrap="square" rtlCol="0">
            <a:spAutoFit/>
          </a:bodyPr>
          <a:lstStyle/>
          <a:p>
            <a:r>
              <a:rPr lang="en-GB" dirty="0" err="1" smtClean="0"/>
              <a:t>s/n</a:t>
            </a:r>
            <a:r>
              <a:rPr lang="en-GB" dirty="0" smtClean="0"/>
              <a:t> = 7.75</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moyenne complet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82650" y="1092200"/>
            <a:ext cx="7378700" cy="4673600"/>
          </a:xfrm>
          <a:prstGeom prst="rect">
            <a:avLst/>
          </a:prstGeom>
        </p:spPr>
      </p:pic>
      <p:sp>
        <p:nvSpPr>
          <p:cNvPr id="3" name="ZoneTexte 2"/>
          <p:cNvSpPr txBox="1"/>
          <p:nvPr/>
        </p:nvSpPr>
        <p:spPr>
          <a:xfrm>
            <a:off x="1447800" y="5765800"/>
            <a:ext cx="6324600" cy="646331"/>
          </a:xfrm>
          <a:prstGeom prst="rect">
            <a:avLst/>
          </a:prstGeom>
          <a:noFill/>
        </p:spPr>
        <p:txBody>
          <a:bodyPr wrap="square" rtlCol="0">
            <a:spAutoFit/>
          </a:bodyPr>
          <a:lstStyle/>
          <a:p>
            <a:pPr algn="ctr"/>
            <a:r>
              <a:rPr lang="en-GB" dirty="0" smtClean="0"/>
              <a:t>Complete model, mean of 4 cross-correlations (4h/8h &amp; 5h/10h</a:t>
            </a:r>
            <a:r>
              <a:rPr lang="en-GB" dirty="0" smtClean="0"/>
              <a:t>), </a:t>
            </a:r>
            <a:r>
              <a:rPr lang="en-GB" dirty="0" err="1" smtClean="0"/>
              <a:t>s/n</a:t>
            </a:r>
            <a:r>
              <a:rPr lang="en-GB" dirty="0" smtClean="0"/>
              <a:t> &gt; 11</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onde acoustique.tiff"/>
          <p:cNvPicPr>
            <a:picLocks noChangeAspect="1"/>
          </p:cNvPicPr>
          <p:nvPr/>
        </p:nvPicPr>
        <p:blipFill>
          <a:blip r:embed="rId2"/>
          <a:stretch>
            <a:fillRect/>
          </a:stretch>
        </p:blipFill>
        <p:spPr>
          <a:xfrm>
            <a:off x="1003300" y="374650"/>
            <a:ext cx="7137400" cy="61087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complet23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20750" y="1219200"/>
            <a:ext cx="7302500" cy="4419600"/>
          </a:xfrm>
          <a:prstGeom prst="rect">
            <a:avLst/>
          </a:prstGeom>
        </p:spPr>
      </p:pic>
      <p:sp>
        <p:nvSpPr>
          <p:cNvPr id="3" name="ZoneTexte 2"/>
          <p:cNvSpPr txBox="1"/>
          <p:nvPr/>
        </p:nvSpPr>
        <p:spPr>
          <a:xfrm>
            <a:off x="1905000" y="5726668"/>
            <a:ext cx="5791200" cy="646331"/>
          </a:xfrm>
          <a:prstGeom prst="rect">
            <a:avLst/>
          </a:prstGeom>
          <a:noFill/>
        </p:spPr>
        <p:txBody>
          <a:bodyPr wrap="square" rtlCol="0">
            <a:spAutoFit/>
          </a:bodyPr>
          <a:lstStyle/>
          <a:p>
            <a:r>
              <a:rPr lang="en-GB" dirty="0" err="1" smtClean="0"/>
              <a:t>l</a:t>
            </a:r>
            <a:r>
              <a:rPr lang="en-GB" dirty="0" smtClean="0"/>
              <a:t> = 2&amp;3&amp;4, mean of 4 cross-correlations (4h/8h &amp; 5h/10h)</a:t>
            </a:r>
          </a:p>
          <a:p>
            <a:pPr algn="ctr"/>
            <a:r>
              <a:rPr lang="en-GB" dirty="0" err="1" smtClean="0"/>
              <a:t>s/n</a:t>
            </a:r>
            <a:r>
              <a:rPr lang="en-GB" dirty="0" smtClean="0"/>
              <a:t> &gt; 7</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hist23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27100" y="1320800"/>
            <a:ext cx="7289800" cy="4216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rotation.tiff" descr="/Users/ericfossat/matlab/Golf/rotation.tiff"/>
          <p:cNvPicPr>
            <a:picLocks noChangeAspect="1"/>
          </p:cNvPicPr>
          <p:nvPr/>
        </p:nvPicPr>
        <p:blipFill>
          <a:blip r:embed="rId2" r:link="rId3"/>
          <a:stretch>
            <a:fillRect/>
          </a:stretch>
        </p:blipFill>
        <p:spPr>
          <a:xfrm>
            <a:off x="1371600" y="5257800"/>
            <a:ext cx="6477000" cy="1600200"/>
          </a:xfrm>
          <a:prstGeom prst="rect">
            <a:avLst/>
          </a:prstGeom>
        </p:spPr>
      </p:pic>
      <p:pic>
        <p:nvPicPr>
          <p:cNvPr id="3" name="Image 2" descr="extraro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591200" y="-604800"/>
            <a:ext cx="5868000" cy="648568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143000"/>
          </a:xfrm>
        </p:spPr>
        <p:txBody>
          <a:bodyPr/>
          <a:lstStyle/>
          <a:p>
            <a:r>
              <a:rPr lang="en-GB" dirty="0" smtClean="0"/>
              <a:t>Main results</a:t>
            </a:r>
            <a:endParaRPr lang="en-GB" dirty="0"/>
          </a:p>
        </p:txBody>
      </p:sp>
      <p:sp>
        <p:nvSpPr>
          <p:cNvPr id="3" name="Espace réservé du contenu 2"/>
          <p:cNvSpPr>
            <a:spLocks noGrp="1"/>
          </p:cNvSpPr>
          <p:nvPr>
            <p:ph idx="1"/>
          </p:nvPr>
        </p:nvSpPr>
        <p:spPr>
          <a:xfrm>
            <a:off x="457200" y="1265237"/>
            <a:ext cx="8229600" cy="4525963"/>
          </a:xfrm>
        </p:spPr>
        <p:txBody>
          <a:bodyPr>
            <a:normAutofit fontScale="92500" lnSpcReduction="10000"/>
          </a:bodyPr>
          <a:lstStyle/>
          <a:p>
            <a:r>
              <a:rPr lang="en-GB" sz="2400" dirty="0" smtClean="0"/>
              <a:t>We have now in hands:</a:t>
            </a:r>
          </a:p>
          <a:p>
            <a:r>
              <a:rPr lang="en-GB" sz="2400" dirty="0" smtClean="0"/>
              <a:t>4 asymptotic </a:t>
            </a:r>
            <a:r>
              <a:rPr lang="en-GB" sz="2400" dirty="0" err="1" smtClean="0"/>
              <a:t>equidistances</a:t>
            </a:r>
            <a:r>
              <a:rPr lang="en-GB" sz="2400" dirty="0" smtClean="0"/>
              <a:t>,</a:t>
            </a:r>
            <a:r>
              <a:rPr lang="en-GB" sz="2400" dirty="0" smtClean="0"/>
              <a:t> all </a:t>
            </a:r>
            <a:r>
              <a:rPr lang="en-GB" sz="2400" dirty="0" smtClean="0"/>
              <a:t>consistent between them</a:t>
            </a:r>
            <a:r>
              <a:rPr lang="en-GB" sz="2400" dirty="0" smtClean="0"/>
              <a:t> </a:t>
            </a:r>
            <a:r>
              <a:rPr lang="en-GB" sz="2400" dirty="0" smtClean="0"/>
              <a:t>within about 1 </a:t>
            </a:r>
            <a:r>
              <a:rPr lang="en-GB" sz="2400" dirty="0" smtClean="0"/>
              <a:t>second, and consistent with the asymptotic equation ! </a:t>
            </a:r>
            <a:endParaRPr lang="en-GB" sz="2400" dirty="0" smtClean="0"/>
          </a:p>
          <a:p>
            <a:r>
              <a:rPr lang="en-GB" sz="2400" dirty="0" smtClean="0"/>
              <a:t>2 equations describing the small departures from equidistance for </a:t>
            </a:r>
            <a:r>
              <a:rPr lang="en-GB" sz="2400" dirty="0" err="1" smtClean="0">
                <a:latin typeface="Mistral"/>
              </a:rPr>
              <a:t>l</a:t>
            </a:r>
            <a:r>
              <a:rPr lang="en-GB" sz="2400" dirty="0" smtClean="0"/>
              <a:t>=1 and </a:t>
            </a:r>
            <a:r>
              <a:rPr lang="en-GB" sz="2400" dirty="0" err="1" smtClean="0">
                <a:latin typeface="Mistral"/>
              </a:rPr>
              <a:t>l</a:t>
            </a:r>
            <a:r>
              <a:rPr lang="en-GB" sz="2400" dirty="0" smtClean="0"/>
              <a:t>=2</a:t>
            </a:r>
          </a:p>
          <a:p>
            <a:r>
              <a:rPr lang="en-GB" sz="2400" dirty="0" smtClean="0"/>
              <a:t>4 measurements of the mean </a:t>
            </a:r>
            <a:r>
              <a:rPr lang="en-GB" sz="2400" dirty="0" err="1" smtClean="0"/>
              <a:t>g</a:t>
            </a:r>
            <a:r>
              <a:rPr lang="en-GB" sz="2400" dirty="0" smtClean="0"/>
              <a:t>-mode kernels </a:t>
            </a:r>
            <a:r>
              <a:rPr lang="en-GB" sz="2400" dirty="0" smtClean="0"/>
              <a:t>rotation, </a:t>
            </a:r>
            <a:r>
              <a:rPr lang="en-GB" sz="2400" dirty="0" smtClean="0"/>
              <a:t>all</a:t>
            </a:r>
            <a:r>
              <a:rPr lang="en-GB" sz="2400" dirty="0" smtClean="0"/>
              <a:t>  consistent within 1 </a:t>
            </a:r>
            <a:r>
              <a:rPr lang="en-GB" sz="2400" dirty="0" err="1" smtClean="0"/>
              <a:t>nHz</a:t>
            </a:r>
            <a:r>
              <a:rPr lang="en-GB" sz="2400" dirty="0" smtClean="0"/>
              <a:t>, </a:t>
            </a:r>
            <a:r>
              <a:rPr lang="en-GB" sz="2400" dirty="0" smtClean="0"/>
              <a:t> and with the asymptotic equation</a:t>
            </a:r>
          </a:p>
          <a:p>
            <a:r>
              <a:rPr lang="en-GB" sz="2400" dirty="0" smtClean="0"/>
              <a:t>A rapid mean core rotation, averaging at one-week </a:t>
            </a:r>
            <a:r>
              <a:rPr lang="en-GB" sz="2400" dirty="0" smtClean="0"/>
              <a:t>period</a:t>
            </a:r>
            <a:r>
              <a:rPr lang="en-GB" sz="2400" dirty="0" smtClean="0"/>
              <a:t> </a:t>
            </a:r>
            <a:r>
              <a:rPr lang="en-GB" sz="2400" dirty="0" smtClean="0"/>
              <a:t>(vertical </a:t>
            </a:r>
            <a:r>
              <a:rPr lang="en-GB" sz="2400" dirty="0" smtClean="0"/>
              <a:t>gradient of 4000 km/h between core and </a:t>
            </a:r>
            <a:r>
              <a:rPr lang="en-GB" sz="2400" dirty="0" smtClean="0"/>
              <a:t>envelope). </a:t>
            </a:r>
            <a:r>
              <a:rPr lang="en-GB" sz="2400" dirty="0" smtClean="0"/>
              <a:t>How sharp is this “second </a:t>
            </a:r>
            <a:r>
              <a:rPr lang="en-GB" sz="2400" dirty="0" err="1" smtClean="0"/>
              <a:t>tachocline</a:t>
            </a:r>
            <a:r>
              <a:rPr lang="en-GB" sz="2400" dirty="0" smtClean="0"/>
              <a:t>” ?</a:t>
            </a:r>
          </a:p>
          <a:p>
            <a:r>
              <a:rPr lang="en-GB" sz="2400" dirty="0" smtClean="0"/>
              <a:t>Difficulty of understanding the process that makes these modes so clearly detected, as well as their distributions of amplitudes, with degree and </a:t>
            </a:r>
            <a:r>
              <a:rPr lang="en-GB" sz="2400" dirty="0" err="1" smtClean="0"/>
              <a:t>tesseral</a:t>
            </a:r>
            <a:r>
              <a:rPr lang="en-GB" sz="2400" dirty="0" smtClean="0"/>
              <a:t> order.</a:t>
            </a: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4" descr="C:\Mes documents\Mes images\senegal\0207001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ctrTitle"/>
          </p:nvPr>
        </p:nvSpPr>
        <p:spPr>
          <a:xfrm>
            <a:off x="0" y="1752600"/>
            <a:ext cx="9144000" cy="1143000"/>
          </a:xfrm>
        </p:spPr>
        <p:txBody>
          <a:bodyPr>
            <a:normAutofit/>
          </a:bodyPr>
          <a:lstStyle/>
          <a:p>
            <a:pPr>
              <a:defRPr/>
            </a:pPr>
            <a:r>
              <a:rPr lang="fr-FR" sz="4800" b="1" dirty="0" err="1" smtClean="0">
                <a:solidFill>
                  <a:srgbClr val="FFFF00"/>
                </a:solidFill>
              </a:rPr>
              <a:t>Thanks</a:t>
            </a:r>
            <a:r>
              <a:rPr lang="fr-FR" sz="4800" b="1" dirty="0" smtClean="0">
                <a:solidFill>
                  <a:srgbClr val="FFFF00"/>
                </a:solidFill>
              </a:rPr>
              <a:t> for </a:t>
            </a:r>
            <a:r>
              <a:rPr lang="fr-FR" sz="4800" b="1" dirty="0" err="1" smtClean="0">
                <a:solidFill>
                  <a:srgbClr val="FFFF00"/>
                </a:solidFill>
              </a:rPr>
              <a:t>your</a:t>
            </a:r>
            <a:r>
              <a:rPr lang="fr-FR" sz="4800" b="1" dirty="0" smtClean="0">
                <a:solidFill>
                  <a:srgbClr val="FFFF00"/>
                </a:solidFill>
              </a:rPr>
              <a:t> attention</a:t>
            </a:r>
          </a:p>
        </p:txBody>
      </p:sp>
      <p:sp>
        <p:nvSpPr>
          <p:cNvPr id="16388" name="Rectangle 3"/>
          <p:cNvSpPr>
            <a:spLocks noGrp="1" noChangeArrowheads="1"/>
          </p:cNvSpPr>
          <p:nvPr>
            <p:ph type="subTitle" idx="1"/>
          </p:nvPr>
        </p:nvSpPr>
        <p:spPr>
          <a:xfrm>
            <a:off x="762000" y="3886200"/>
            <a:ext cx="7924800" cy="1752600"/>
          </a:xfrm>
        </p:spPr>
        <p:txBody>
          <a:bodyPr>
            <a:normAutofit fontScale="25000" lnSpcReduction="20000"/>
          </a:bodyPr>
          <a:lstStyle/>
          <a:p>
            <a:r>
              <a:rPr lang="fr-FR" sz="5053" dirty="0" smtClean="0"/>
              <a:t>                                                                                              </a:t>
            </a:r>
            <a:r>
              <a:rPr lang="fr-FR" sz="9600" dirty="0" smtClean="0">
                <a:solidFill>
                  <a:srgbClr val="FFFF00"/>
                </a:solidFill>
              </a:rPr>
              <a:t>Eric </a:t>
            </a:r>
            <a:r>
              <a:rPr lang="fr-FR" sz="9600" dirty="0" err="1" smtClean="0">
                <a:solidFill>
                  <a:srgbClr val="FFFF00"/>
                </a:solidFill>
              </a:rPr>
              <a:t>Fossat</a:t>
            </a:r>
            <a:r>
              <a:rPr lang="fr-FR" sz="9600" dirty="0" smtClean="0">
                <a:solidFill>
                  <a:srgbClr val="FFFF00"/>
                </a:solidFill>
              </a:rPr>
              <a:t>            </a:t>
            </a:r>
          </a:p>
          <a:p>
            <a:pPr algn="l">
              <a:spcBef>
                <a:spcPts val="1200"/>
              </a:spcBef>
            </a:pPr>
            <a:endParaRPr lang="fr-FR" dirty="0" smtClean="0"/>
          </a:p>
          <a:p>
            <a:pPr algn="l">
              <a:spcBef>
                <a:spcPts val="1200"/>
              </a:spcBef>
            </a:pPr>
            <a:r>
              <a:rPr lang="fr-FR" sz="5120" dirty="0" smtClean="0">
                <a:solidFill>
                  <a:srgbClr val="FFFF00"/>
                </a:solidFill>
              </a:rPr>
              <a:t>      </a:t>
            </a:r>
          </a:p>
          <a:p>
            <a:pPr algn="l">
              <a:spcBef>
                <a:spcPts val="1200"/>
              </a:spcBef>
            </a:pPr>
            <a:r>
              <a:rPr lang="fr-FR" sz="9600" dirty="0" smtClean="0">
                <a:solidFill>
                  <a:srgbClr val="FFFF00"/>
                </a:solidFill>
              </a:rPr>
              <a:t>SOHO-29, Nice</a:t>
            </a:r>
          </a:p>
          <a:p>
            <a:pPr algn="l">
              <a:spcBef>
                <a:spcPts val="1200"/>
              </a:spcBef>
            </a:pPr>
            <a:r>
              <a:rPr lang="fr-FR" sz="9600" dirty="0" err="1" smtClean="0">
                <a:solidFill>
                  <a:srgbClr val="FFFF00"/>
                </a:solidFill>
              </a:rPr>
              <a:t>November</a:t>
            </a:r>
            <a:r>
              <a:rPr lang="fr-FR" sz="9600" dirty="0" smtClean="0">
                <a:solidFill>
                  <a:srgbClr val="FFFF00"/>
                </a:solidFill>
              </a:rPr>
              <a:t> 27, 2018</a:t>
            </a:r>
            <a:r>
              <a:rPr lang="fr-FR" sz="7385" dirty="0" smtClean="0">
                <a:solidFill>
                  <a:srgbClr val="FFFF00"/>
                </a:solidFill>
              </a:rPr>
              <a:t>.</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
          </p:nvPr>
        </p:nvSpPr>
        <p:spPr/>
        <p:txBody>
          <a:bodyPr/>
          <a:lstStyle/>
          <a:p>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Fig3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44600" y="1244600"/>
            <a:ext cx="6654800" cy="4368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l1tou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2150" y="1308100"/>
            <a:ext cx="7759700" cy="4241800"/>
          </a:xfrm>
          <a:prstGeom prst="rect">
            <a:avLst/>
          </a:prstGeom>
        </p:spPr>
      </p:pic>
      <p:sp>
        <p:nvSpPr>
          <p:cNvPr id="3" name="ZoneTexte 2"/>
          <p:cNvSpPr txBox="1"/>
          <p:nvPr/>
        </p:nvSpPr>
        <p:spPr>
          <a:xfrm>
            <a:off x="3962400" y="5715000"/>
            <a:ext cx="4038600" cy="381000"/>
          </a:xfrm>
          <a:prstGeom prst="rect">
            <a:avLst/>
          </a:prstGeom>
          <a:noFill/>
        </p:spPr>
        <p:txBody>
          <a:bodyPr wrap="square" rtlCol="0">
            <a:spAutoFit/>
          </a:bodyPr>
          <a:lstStyle/>
          <a:p>
            <a:r>
              <a:rPr lang="en-GB" dirty="0" smtClean="0"/>
              <a:t>l = 1, complete</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l1spli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2150" y="1257300"/>
            <a:ext cx="7759700" cy="4305300"/>
          </a:xfrm>
          <a:prstGeom prst="rect">
            <a:avLst/>
          </a:prstGeom>
        </p:spPr>
      </p:pic>
      <p:sp>
        <p:nvSpPr>
          <p:cNvPr id="3" name="ZoneTexte 2"/>
          <p:cNvSpPr txBox="1"/>
          <p:nvPr/>
        </p:nvSpPr>
        <p:spPr>
          <a:xfrm>
            <a:off x="3124200" y="5562600"/>
            <a:ext cx="3429000" cy="369332"/>
          </a:xfrm>
          <a:prstGeom prst="rect">
            <a:avLst/>
          </a:prstGeom>
          <a:noFill/>
        </p:spPr>
        <p:txBody>
          <a:bodyPr wrap="square" rtlCol="0">
            <a:spAutoFit/>
          </a:bodyPr>
          <a:lstStyle/>
          <a:p>
            <a:r>
              <a:rPr lang="en-GB" dirty="0" err="1" smtClean="0"/>
              <a:t>l</a:t>
            </a:r>
            <a:r>
              <a:rPr lang="en-GB" dirty="0" smtClean="0"/>
              <a:t> = 1, only </a:t>
            </a:r>
            <a:r>
              <a:rPr lang="en-GB" dirty="0" err="1" smtClean="0"/>
              <a:t>tesseral</a:t>
            </a:r>
            <a:r>
              <a:rPr lang="en-GB" dirty="0" smtClean="0"/>
              <a:t> components </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l1centra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8500" y="1314450"/>
            <a:ext cx="7747000" cy="4229100"/>
          </a:xfrm>
          <a:prstGeom prst="rect">
            <a:avLst/>
          </a:prstGeom>
        </p:spPr>
      </p:pic>
      <p:sp>
        <p:nvSpPr>
          <p:cNvPr id="4" name="ZoneTexte 3"/>
          <p:cNvSpPr txBox="1"/>
          <p:nvPr/>
        </p:nvSpPr>
        <p:spPr>
          <a:xfrm>
            <a:off x="3276600" y="5574268"/>
            <a:ext cx="4800600" cy="369332"/>
          </a:xfrm>
          <a:prstGeom prst="rect">
            <a:avLst/>
          </a:prstGeom>
          <a:noFill/>
        </p:spPr>
        <p:txBody>
          <a:bodyPr wrap="square" rtlCol="0">
            <a:spAutoFit/>
          </a:bodyPr>
          <a:lstStyle/>
          <a:p>
            <a:r>
              <a:rPr lang="en-GB" dirty="0" err="1" smtClean="0"/>
              <a:t>l</a:t>
            </a:r>
            <a:r>
              <a:rPr lang="en-GB" dirty="0" smtClean="0"/>
              <a:t> = 1, only central components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golf-20ans"/>
          <p:cNvPicPr>
            <a:picLocks noChangeAspect="1"/>
          </p:cNvPicPr>
          <p:nvPr/>
        </p:nvPicPr>
        <p:blipFill>
          <a:blip r:embed="rId2"/>
          <a:stretch>
            <a:fillRect/>
          </a:stretch>
        </p:blipFill>
        <p:spPr>
          <a:xfrm>
            <a:off x="0" y="686626"/>
            <a:ext cx="9144000" cy="5484748"/>
          </a:xfrm>
          <a:prstGeom prst="rect">
            <a:avLst/>
          </a:prstGeom>
        </p:spPr>
      </p:pic>
      <p:graphicFrame>
        <p:nvGraphicFramePr>
          <p:cNvPr id="4" name="Diagramme 3"/>
          <p:cNvGraphicFramePr/>
          <p:nvPr/>
        </p:nvGraphicFramePr>
        <p:xfrm>
          <a:off x="1143000" y="1168400"/>
          <a:ext cx="1600200" cy="584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equidistance.tiff"/>
          <p:cNvPicPr>
            <a:picLocks noChangeAspect="1"/>
          </p:cNvPicPr>
          <p:nvPr/>
        </p:nvPicPr>
        <p:blipFill>
          <a:blip r:embed="rId2"/>
          <a:stretch>
            <a:fillRect/>
          </a:stretch>
        </p:blipFill>
        <p:spPr>
          <a:xfrm>
            <a:off x="2133600" y="2852205"/>
            <a:ext cx="5301930" cy="1872195"/>
          </a:xfrm>
          <a:prstGeom prst="rect">
            <a:avLst/>
          </a:prstGeom>
        </p:spPr>
      </p:pic>
      <p:sp>
        <p:nvSpPr>
          <p:cNvPr id="2" name="Titre 1"/>
          <p:cNvSpPr>
            <a:spLocks noGrp="1"/>
          </p:cNvSpPr>
          <p:nvPr>
            <p:ph type="title"/>
          </p:nvPr>
        </p:nvSpPr>
        <p:spPr/>
        <p:txBody>
          <a:bodyPr>
            <a:normAutofit/>
          </a:bodyPr>
          <a:lstStyle/>
          <a:p>
            <a:r>
              <a:rPr lang="en-GB" sz="2800" dirty="0" smtClean="0"/>
              <a:t>G-mode asymptotic (approximate) properties </a:t>
            </a:r>
            <a:endParaRPr lang="en-GB" sz="2800" dirty="0"/>
          </a:p>
        </p:txBody>
      </p:sp>
      <p:sp>
        <p:nvSpPr>
          <p:cNvPr id="3" name="Espace réservé du contenu 2"/>
          <p:cNvSpPr>
            <a:spLocks noGrp="1"/>
          </p:cNvSpPr>
          <p:nvPr>
            <p:ph idx="1"/>
          </p:nvPr>
        </p:nvSpPr>
        <p:spPr>
          <a:xfrm>
            <a:off x="304800" y="1219200"/>
            <a:ext cx="8534400" cy="4525963"/>
          </a:xfrm>
        </p:spPr>
        <p:txBody>
          <a:bodyPr>
            <a:normAutofit/>
          </a:bodyPr>
          <a:lstStyle/>
          <a:p>
            <a:r>
              <a:rPr lang="en-GB" sz="2400" dirty="0" smtClean="0"/>
              <a:t>Degree by degree, splitting independent of radial order</a:t>
            </a:r>
          </a:p>
          <a:p>
            <a:r>
              <a:rPr lang="en-GB" sz="2400" dirty="0" smtClean="0"/>
              <a:t>But splitting different for different degrees, modified by a </a:t>
            </a:r>
            <a:r>
              <a:rPr lang="en-GB" sz="2400" dirty="0" err="1" smtClean="0"/>
              <a:t>Coriolis</a:t>
            </a:r>
            <a:r>
              <a:rPr lang="en-GB" sz="2400" dirty="0" smtClean="0"/>
              <a:t> coefficient,  (1-1/</a:t>
            </a:r>
            <a:r>
              <a:rPr lang="en-GB" sz="2400" i="1" dirty="0" smtClean="0"/>
              <a:t>l</a:t>
            </a:r>
            <a:r>
              <a:rPr lang="en-GB" sz="2400" dirty="0" smtClean="0"/>
              <a:t>(</a:t>
            </a:r>
            <a:r>
              <a:rPr lang="en-GB" sz="2400" i="1" dirty="0" smtClean="0"/>
              <a:t>l</a:t>
            </a:r>
            <a:r>
              <a:rPr lang="en-GB" sz="2400" dirty="0" smtClean="0"/>
              <a:t>+1)), i.e.  0.5 for </a:t>
            </a:r>
            <a:r>
              <a:rPr lang="en-GB" sz="2400" i="1" dirty="0" err="1" smtClean="0"/>
              <a:t>l</a:t>
            </a:r>
            <a:r>
              <a:rPr lang="en-GB" sz="2400" dirty="0" smtClean="0"/>
              <a:t>=1, and 5/6 pour </a:t>
            </a:r>
            <a:r>
              <a:rPr lang="en-GB" sz="2400" i="1" dirty="0" err="1" smtClean="0"/>
              <a:t>l</a:t>
            </a:r>
            <a:r>
              <a:rPr lang="en-GB" sz="2400" dirty="0" smtClean="0"/>
              <a:t>=2</a:t>
            </a:r>
          </a:p>
          <a:p>
            <a:r>
              <a:rPr lang="en-GB" sz="2400" dirty="0" smtClean="0"/>
              <a:t>For degree, periods are </a:t>
            </a:r>
            <a:r>
              <a:rPr lang="en-GB" sz="2400" dirty="0" err="1" smtClean="0"/>
              <a:t>équidistant</a:t>
            </a:r>
            <a:r>
              <a:rPr lang="en-GB" sz="2400" dirty="0" smtClean="0"/>
              <a:t>, </a:t>
            </a:r>
          </a:p>
          <a:p>
            <a:endParaRPr lang="en-GB" sz="2400" dirty="0" smtClean="0"/>
          </a:p>
          <a:p>
            <a:endParaRPr lang="en-GB" sz="2400" dirty="0" smtClean="0"/>
          </a:p>
          <a:p>
            <a:endParaRPr lang="en-GB" sz="2400" dirty="0" smtClean="0"/>
          </a:p>
          <a:p>
            <a:endParaRPr lang="en-GB" sz="2400" dirty="0" smtClean="0"/>
          </a:p>
          <a:p>
            <a:r>
              <a:rPr lang="en-GB" sz="2400" dirty="0" smtClean="0"/>
              <a:t>The best models predict a value of P</a:t>
            </a:r>
            <a:r>
              <a:rPr lang="en-GB" sz="1400" dirty="0" smtClean="0"/>
              <a:t>o</a:t>
            </a:r>
            <a:r>
              <a:rPr lang="en-GB" sz="2400" dirty="0" smtClean="0"/>
              <a:t> of about  34  - 35 min.</a:t>
            </a:r>
          </a:p>
          <a:p>
            <a:r>
              <a:rPr lang="en-GB" sz="2400" dirty="0" smtClean="0"/>
              <a:t>It implies period </a:t>
            </a:r>
            <a:r>
              <a:rPr lang="en-GB" sz="2400" dirty="0" err="1" smtClean="0"/>
              <a:t>equidistances</a:t>
            </a:r>
            <a:r>
              <a:rPr lang="en-GB" sz="2400" dirty="0" smtClean="0"/>
              <a:t> P</a:t>
            </a:r>
            <a:r>
              <a:rPr lang="en-GB" sz="1200" dirty="0" smtClean="0"/>
              <a:t>1 </a:t>
            </a:r>
            <a:r>
              <a:rPr lang="en-GB" sz="2400" dirty="0" smtClean="0"/>
              <a:t>≈ 24 min  and P</a:t>
            </a:r>
            <a:r>
              <a:rPr lang="en-GB" sz="1200" dirty="0" smtClean="0"/>
              <a:t>2 </a:t>
            </a:r>
            <a:r>
              <a:rPr lang="en-GB" sz="2400" dirty="0" smtClean="0"/>
              <a:t>≈ 14 min.   </a:t>
            </a:r>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600"/>
            <a:ext cx="8229600" cy="1143000"/>
          </a:xfrm>
        </p:spPr>
        <p:txBody>
          <a:bodyPr>
            <a:normAutofit fontScale="90000"/>
          </a:bodyPr>
          <a:lstStyle/>
          <a:p>
            <a:r>
              <a:rPr lang="en-GB" dirty="0" smtClean="0"/>
              <a:t>Data set used: 16.5-year of full disk measurements by GOLF 1996 – 2012, 96% filling</a:t>
            </a:r>
            <a:endParaRPr lang="en-GB" dirty="0"/>
          </a:p>
        </p:txBody>
      </p:sp>
      <p:pic>
        <p:nvPicPr>
          <p:cNvPr id="8" name="Espace réservé du contenu 7" descr="rafa80.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209800"/>
            <a:ext cx="9144000" cy="42291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368600" y="274638"/>
            <a:ext cx="6861000" cy="1143000"/>
          </a:xfrm>
        </p:spPr>
        <p:txBody>
          <a:bodyPr>
            <a:normAutofit/>
          </a:bodyPr>
          <a:lstStyle/>
          <a:p>
            <a:r>
              <a:rPr lang="en-GB" sz="2800" dirty="0" smtClean="0"/>
              <a:t>Mean of 36161 </a:t>
            </a:r>
            <a:r>
              <a:rPr lang="en-GB" sz="2800" dirty="0" err="1" smtClean="0"/>
              <a:t>p</a:t>
            </a:r>
            <a:r>
              <a:rPr lang="en-GB" sz="2800" dirty="0" smtClean="0"/>
              <a:t>-mode spectra computed on 8 hours between 2.3 et 3.7 </a:t>
            </a:r>
            <a:r>
              <a:rPr lang="en-GB" sz="2800" dirty="0" err="1" smtClean="0"/>
              <a:t>mHz</a:t>
            </a:r>
            <a:endParaRPr lang="en-GB" sz="2800" dirty="0"/>
          </a:p>
        </p:txBody>
      </p:sp>
      <p:pic>
        <p:nvPicPr>
          <p:cNvPr id="4" name="Espace réservé du contenu 3" descr="fig13rv.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92400" y="1600200"/>
            <a:ext cx="6559200"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t>The same </a:t>
            </a:r>
            <a:r>
              <a:rPr lang="en-GB" sz="2400" smtClean="0"/>
              <a:t>approximately flattened</a:t>
            </a:r>
            <a:endParaRPr lang="en-GB" sz="2400" dirty="0"/>
          </a:p>
        </p:txBody>
      </p:sp>
      <p:pic>
        <p:nvPicPr>
          <p:cNvPr id="4" name="Espace réservé du contenu 3" descr="spectre uniformisé.tiff"/>
          <p:cNvPicPr>
            <a:picLocks noGrp="1" noChangeAspect="1"/>
          </p:cNvPicPr>
          <p:nvPr>
            <p:ph idx="1"/>
          </p:nvPr>
        </p:nvPicPr>
        <p:blipFill>
          <a:blip r:embed="rId2"/>
          <a:stretch>
            <a:fillRect/>
          </a:stretch>
        </p:blipFill>
        <p:spPr>
          <a:xfrm>
            <a:off x="685800" y="1295400"/>
            <a:ext cx="7792863" cy="554159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42730</TotalTime>
  <Words>1180</Words>
  <Application>Microsoft Macintosh PowerPoint</Application>
  <PresentationFormat>Présentation à l'écran (4:3)</PresentationFormat>
  <Paragraphs>80</Paragraphs>
  <Slides>49</Slides>
  <Notes>4</Notes>
  <HiddenSlides>0</HiddenSlides>
  <MMClips>0</MMClips>
  <ScaleCrop>false</ScaleCrop>
  <HeadingPairs>
    <vt:vector size="4" baseType="variant">
      <vt:variant>
        <vt:lpstr>Modèle de conception</vt:lpstr>
      </vt:variant>
      <vt:variant>
        <vt:i4>1</vt:i4>
      </vt:variant>
      <vt:variant>
        <vt:lpstr>Titres des diapositives</vt:lpstr>
      </vt:variant>
      <vt:variant>
        <vt:i4>49</vt:i4>
      </vt:variant>
    </vt:vector>
  </HeadingPairs>
  <TitlesOfParts>
    <vt:vector size="50" baseType="lpstr">
      <vt:lpstr>Thème Office</vt:lpstr>
      <vt:lpstr>About the asymptotic g-mode detection  1. Asymptotic g modes: Evidence for a rapid rotation of the solar core  E. Fossat1, P. Boumier2, T. Corbard1, J. Provost1, D. Salabert3, F. X. Schmider1, A. H. Gabriel2, G. Grec1, C. Renaud1, J. M. Robillot4, T. Roca-Cortés5,6, S. Turck-Chièze7, R. K. Ulrich8 and M. Lazrek9, Astronomy &amp; Astrophysics, Volume 604, August 2017 2. More about solar g modes E. Fossat and F. X. Schmider, Astronomy &amp; Astrophysics, Volume 612, April 2018  </vt:lpstr>
      <vt:lpstr>Diapositive 2</vt:lpstr>
      <vt:lpstr>Method: (similar to ) ultrasonic scan</vt:lpstr>
      <vt:lpstr>Diapositive 4</vt:lpstr>
      <vt:lpstr>Diapositive 5</vt:lpstr>
      <vt:lpstr>G-mode asymptotic (approximate) properties </vt:lpstr>
      <vt:lpstr>Data set used: 16.5-year of full disk measurements by GOLF 1996 – 2012, 96% filling</vt:lpstr>
      <vt:lpstr>Mean of 36161 p-mode spectra computed on 8 hours between 2.3 et 3.7 mHz</vt:lpstr>
      <vt:lpstr>The same approximately flattened</vt:lpstr>
      <vt:lpstr>An example of 8 h</vt:lpstr>
      <vt:lpstr>Its spectrum</vt:lpstr>
      <vt:lpstr>End of first step: These are the 36131 values of T(t) fluctuations, sampled at 4-hour intervals, and limited at ± 240s. There are 34261 non zero values, and their rms deviation is 52 s. </vt:lpstr>
      <vt:lpstr>2nd step : power spectrum of  T(t) Most interesting is the almost absence of a low frequency tendency in 1/f that opens the hope for success. </vt:lpstr>
      <vt:lpstr>Model of 75 modes of degree 1</vt:lpstr>
      <vt:lpstr>Diapositive 15</vt:lpstr>
      <vt:lpstr>Diapositive 16</vt:lpstr>
      <vt:lpstr>Same model, deeply embedded in a lot of noise</vt:lpstr>
      <vt:lpstr>Diapositive 18</vt:lpstr>
      <vt:lpstr>Search for a splitting signature in the autocorrelation of the large separation spectrum</vt:lpstr>
      <vt:lpstr>The g-mode splitting equations present a very peculiar specificity in the case of our measurement:  s(1,m)=m(Ω/2 - ω) nHz [1]  s(2,m)=m( 5Ω/6 - ω) nHz. [2] Usually, ω = 31nHz (one year period)  Here we must understand that ω = 433 nHz (sidereal rotation of our « instrument », which is the set of full disk p modes) </vt:lpstr>
      <vt:lpstr>Consequence of Equation (1) : s(1,1) = (Ω/2 - 433) nHz s(1,1) is negative if Ω &lt; 866 nHz But the autocorrelation does not see a difference between a positive and a negative splitting There could be two different rotations rates Ω providing the same splitting s(1,1) With our peak at 209 nHz, the choice is  Ω ≈ 446 nHz or Ω ≈ 1282 nHz  </vt:lpstr>
      <vt:lpstr>Test of A(s(1,1) + A(2,1) + A(s(2,2) as a function of Ω </vt:lpstr>
      <vt:lpstr>Diapositive 23</vt:lpstr>
      <vt:lpstr>Diapositive 24</vt:lpstr>
      <vt:lpstr>next step: search for the asymptotic equidistance period spacing example: the “easy” case of  l=1</vt:lpstr>
      <vt:lpstr>Diapositive 26</vt:lpstr>
      <vt:lpstr>Diapositive 27</vt:lpstr>
      <vt:lpstr>Mean of 76 spectrum layers separated by 1443 s in periods</vt:lpstr>
      <vt:lpstr>Mean of 76 spectrum layers separated by 1443 s in periods, and symmetrized (for checking the symmetry of the split components)</vt:lpstr>
      <vt:lpstr>Diapositive 30</vt:lpstr>
      <vt:lpstr>Diapositive 31</vt:lpstr>
      <vt:lpstr>Diapositive 32</vt:lpstr>
      <vt:lpstr>With the mean of 3 spectra and the model including only l=1 central frequencies, without tesseral components. s/n &gt; 6</vt:lpstr>
      <vt:lpstr>Diapositive 34</vt:lpstr>
      <vt:lpstr>Diapositive 35</vt:lpstr>
      <vt:lpstr>Diapositive 36</vt:lpstr>
      <vt:lpstr>Diapositive 37</vt:lpstr>
      <vt:lpstr>Diapositive 38</vt:lpstr>
      <vt:lpstr>Diapositive 39</vt:lpstr>
      <vt:lpstr>Diapositive 40</vt:lpstr>
      <vt:lpstr>Diapositive 41</vt:lpstr>
      <vt:lpstr>Diapositive 42</vt:lpstr>
      <vt:lpstr>Main results</vt:lpstr>
      <vt:lpstr>Thanks for your attention</vt:lpstr>
      <vt:lpstr>Diapositive 45</vt:lpstr>
      <vt:lpstr>Diapositive 46</vt:lpstr>
      <vt:lpstr>Diapositive 47</vt:lpstr>
      <vt:lpstr>Diapositive 48</vt:lpstr>
      <vt:lpstr>Diapositive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cnrs fizeau</dc:creator>
  <cp:lastModifiedBy>cnrs fizeau</cp:lastModifiedBy>
  <cp:revision>955</cp:revision>
  <dcterms:created xsi:type="dcterms:W3CDTF">2018-11-26T13:00:33Z</dcterms:created>
  <dcterms:modified xsi:type="dcterms:W3CDTF">2018-11-26T15:22:57Z</dcterms:modified>
</cp:coreProperties>
</file>