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74" r:id="rId13"/>
    <p:sldId id="285" r:id="rId14"/>
    <p:sldId id="286" r:id="rId15"/>
    <p:sldId id="287" r:id="rId16"/>
    <p:sldId id="288" r:id="rId17"/>
    <p:sldId id="289" r:id="rId18"/>
    <p:sldId id="290" r:id="rId19"/>
    <p:sldId id="273" r:id="rId20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778" autoAdjust="0"/>
  </p:normalViewPr>
  <p:slideViewPr>
    <p:cSldViewPr>
      <p:cViewPr>
        <p:scale>
          <a:sx n="75" d="100"/>
          <a:sy n="75" d="100"/>
        </p:scale>
        <p:origin x="-1133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9BC9-7B61-48A6-91FB-6F7901E7E741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321AF-963D-42A3-A9D1-AD8379F6B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8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21AF-963D-42A3-A9D1-AD8379F6B7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7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9D1D8-BDBE-4897-8C90-35F448A8C819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SOHO 29, Nice 27-29, November 2018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B7D2F-F995-49E1-8B1E-09A4A4466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4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gemeinVIR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SOHO 29, Nice 27-29, November 2018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B7D2F-F995-49E1-8B1E-09A4A4466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6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0"/>
            <a:ext cx="750925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524000"/>
            <a:ext cx="784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fld id="{40173CAC-B3B9-4A5E-B773-2339F718487E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53200"/>
            <a:ext cx="647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de-CH" dirty="0" smtClean="0"/>
              <a:t>SOHO 29, Nice 27-29, November 2018</a:t>
            </a:r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2060"/>
                </a:solidFill>
                <a:latin typeface="Times New Roman" pitchFamily="18" charset="0"/>
              </a:defRPr>
            </a:lvl1pPr>
          </a:lstStyle>
          <a:p>
            <a:fld id="{D8DB7D2F-F995-49E1-8B1E-09A4A44661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932"/>
            <a:ext cx="1584176" cy="15855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5C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8017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8017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8017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8017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8017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8017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8017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8017"/>
          </a:solidFill>
          <a:latin typeface="Helvetica" pitchFamily="34" charset="0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70C0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lnSpc>
          <a:spcPct val="70000"/>
        </a:lnSpc>
        <a:spcBef>
          <a:spcPct val="20000"/>
        </a:spcBef>
        <a:spcAft>
          <a:spcPct val="0"/>
        </a:spcAft>
        <a:buChar char="•"/>
        <a:defRPr>
          <a:solidFill>
            <a:srgbClr val="0070C0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Total Solar Irradiance: What have we learned from the </a:t>
            </a:r>
            <a:r>
              <a:rPr lang="en-US" dirty="0" smtClean="0"/>
              <a:t>23-year </a:t>
            </a:r>
            <a:r>
              <a:rPr lang="en-US" smtClean="0"/>
              <a:t>Record </a:t>
            </a:r>
            <a:r>
              <a:rPr lang="en-US" smtClean="0"/>
              <a:t>of</a:t>
            </a:r>
            <a:r>
              <a:rPr lang="en-US" smtClean="0"/>
              <a:t> VIRGO TSI?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Claus Fröhlich</a:t>
            </a:r>
          </a:p>
          <a:p>
            <a:r>
              <a:rPr lang="en-US" dirty="0" smtClean="0"/>
              <a:t>CH 7265 Davos Wolfgang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Level-1 data and ratio A/B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7379929" cy="5217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88" y="1268761"/>
            <a:ext cx="7387921" cy="521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88" y="1268761"/>
            <a:ext cx="7387922" cy="53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9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Comparison of the new with the old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899922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511" y="92493"/>
            <a:ext cx="7509250" cy="1412776"/>
          </a:xfrm>
        </p:spPr>
        <p:txBody>
          <a:bodyPr/>
          <a:lstStyle/>
          <a:p>
            <a:r>
              <a:rPr lang="de-CH" dirty="0" smtClean="0"/>
              <a:t>The new level 1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SOHO 29, Nice 27-29, November 2018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95" y="1268759"/>
            <a:ext cx="7459268" cy="5267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92" y="1268759"/>
            <a:ext cx="7435097" cy="52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509250" cy="908720"/>
          </a:xfrm>
        </p:spPr>
        <p:txBody>
          <a:bodyPr/>
          <a:lstStyle/>
          <a:p>
            <a:r>
              <a:rPr lang="de-CH" dirty="0" smtClean="0"/>
              <a:t>How to treat the early increase?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2" y="2276872"/>
            <a:ext cx="8999220" cy="422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8"/>
            <a:ext cx="8999220" cy="422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1447909"/>
            <a:ext cx="73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and B values at first light: 1364.6911 and 1361.7925  </a:t>
            </a:r>
          </a:p>
          <a:p>
            <a:r>
              <a:rPr lang="de-CH" dirty="0" smtClean="0">
                <a:solidFill>
                  <a:srgbClr val="0070C0"/>
                </a:solidFill>
              </a:rPr>
              <a:t>Ratio A/B </a:t>
            </a:r>
            <a:r>
              <a:rPr lang="en-US" dirty="0">
                <a:solidFill>
                  <a:srgbClr val="0070C0"/>
                </a:solidFill>
              </a:rPr>
              <a:t> at first light</a:t>
            </a:r>
            <a:r>
              <a:rPr lang="de-CH" dirty="0" smtClean="0">
                <a:solidFill>
                  <a:srgbClr val="0070C0"/>
                </a:solidFill>
              </a:rPr>
              <a:t>: </a:t>
            </a:r>
            <a:r>
              <a:rPr lang="en-US" dirty="0">
                <a:solidFill>
                  <a:srgbClr val="0070C0"/>
                </a:solidFill>
              </a:rPr>
              <a:t>1.0021285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</a:t>
            </a:r>
            <a:r>
              <a:rPr lang="de-CH" dirty="0" smtClean="0"/>
              <a:t>orrect PMO6V-B for its different exposure with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6144" y="1759749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PMO6V-B was exposed at the beginning every 8 hours for 33 minutes and accumulated upto Md 218 10.6 day of exposure. From then on 24.2 days of exposure have been added until present. So the degradation of PMO6V-A cannot be determined from direct comparison of A and B. Instead it is determined from comparision with DIARAD which shows a non-exposure sensitivity increase.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54" y="1556792"/>
            <a:ext cx="770015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Using corrected PMO6V-B to correct PMO6V-A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8" y="1660808"/>
            <a:ext cx="8232918" cy="48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Final VIRGO TSI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45" y="1139200"/>
            <a:ext cx="7558655" cy="5337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44" y="1160140"/>
            <a:ext cx="755865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Using the degradation model for HF and ACRIM-I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7" y="1844824"/>
            <a:ext cx="8104091" cy="4664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7" y="1699694"/>
            <a:ext cx="8104091" cy="4841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7" y="1699694"/>
            <a:ext cx="8104091" cy="48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With all this we get the PMOD Composite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1628800"/>
            <a:ext cx="8999220" cy="4896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1628800"/>
            <a:ext cx="8999220" cy="4896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1628800"/>
            <a:ext cx="8999220" cy="48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3168352" cy="720080"/>
          </a:xfrm>
        </p:spPr>
        <p:txBody>
          <a:bodyPr/>
          <a:lstStyle/>
          <a:p>
            <a:r>
              <a:rPr lang="de-CH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600" cy="3384376"/>
          </a:xfrm>
        </p:spPr>
        <p:txBody>
          <a:bodyPr/>
          <a:lstStyle/>
          <a:p>
            <a:r>
              <a:rPr lang="de-CH" sz="2000" dirty="0" smtClean="0"/>
              <a:t>The 23-year </a:t>
            </a:r>
            <a:r>
              <a:rPr lang="de-CH" sz="2000" dirty="0" smtClean="0"/>
              <a:t>record is a great opportunity to study degradation of radiometers in space</a:t>
            </a:r>
          </a:p>
          <a:p>
            <a:r>
              <a:rPr lang="de-CH" sz="2000" dirty="0" smtClean="0"/>
              <a:t>It is astounding that a model with exponentials </a:t>
            </a:r>
            <a:r>
              <a:rPr lang="de-CH" sz="2000" dirty="0" smtClean="0"/>
              <a:t>and UV dose can </a:t>
            </a:r>
            <a:r>
              <a:rPr lang="de-CH" sz="2000" dirty="0" smtClean="0"/>
              <a:t>work over such a long period of </a:t>
            </a:r>
            <a:r>
              <a:rPr lang="de-CH" sz="2000" dirty="0" smtClean="0"/>
              <a:t>time. This allows us also to correct ACRIM and HF timeseries for a reliable composite TSI</a:t>
            </a:r>
            <a:endParaRPr lang="de-CH" sz="2000" dirty="0" smtClean="0"/>
          </a:p>
          <a:p>
            <a:r>
              <a:rPr lang="de-CH" sz="2000" dirty="0" smtClean="0"/>
              <a:t>The use of two different radiometer types </a:t>
            </a:r>
            <a:r>
              <a:rPr lang="de-CH" sz="2000" dirty="0" smtClean="0"/>
              <a:t>is essential</a:t>
            </a:r>
            <a:r>
              <a:rPr lang="de-CH" sz="2000" dirty="0" smtClean="0"/>
              <a:t> </a:t>
            </a:r>
            <a:r>
              <a:rPr lang="de-CH" sz="2000" dirty="0" smtClean="0"/>
              <a:t>to disentangle and quantify </a:t>
            </a:r>
            <a:r>
              <a:rPr lang="de-CH" sz="2000" dirty="0" smtClean="0"/>
              <a:t>longterm changes in space. </a:t>
            </a:r>
            <a:r>
              <a:rPr lang="de-CH" sz="2000" dirty="0" smtClean="0"/>
              <a:t>It was an important argument in the proposal, now </a:t>
            </a:r>
            <a:r>
              <a:rPr lang="de-CH" sz="2000" dirty="0" smtClean="0"/>
              <a:t>its</a:t>
            </a:r>
            <a:r>
              <a:rPr lang="de-CH" sz="2000" dirty="0" smtClean="0"/>
              <a:t> </a:t>
            </a:r>
            <a:r>
              <a:rPr lang="de-CH" sz="2000" dirty="0" smtClean="0"/>
              <a:t>obvious</a:t>
            </a:r>
            <a:endParaRPr lang="de-CH" sz="2000" dirty="0" smtClean="0"/>
          </a:p>
          <a:p>
            <a:r>
              <a:rPr lang="de-CH" sz="2000" dirty="0" smtClean="0"/>
              <a:t>The new level 1 evaluation procedure improves the VIRGO TSI, but it still needs some work for the details...........</a:t>
            </a:r>
            <a:endParaRPr lang="de-CH" sz="20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SOHO 29, Nice 27-29, November 2018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437018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C00000"/>
                </a:solidFill>
              </a:rPr>
              <a:t>Thanks to </a:t>
            </a:r>
            <a:r>
              <a:rPr lang="de-CH" sz="2800" dirty="0" smtClean="0">
                <a:solidFill>
                  <a:srgbClr val="C00000"/>
                </a:solidFill>
              </a:rPr>
              <a:t>the scientists </a:t>
            </a:r>
            <a:r>
              <a:rPr lang="de-CH" sz="2800" dirty="0">
                <a:solidFill>
                  <a:srgbClr val="C00000"/>
                </a:solidFill>
              </a:rPr>
              <a:t>and engineers of SOHO team</a:t>
            </a:r>
            <a:endParaRPr lang="de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2160240" cy="1412776"/>
          </a:xfrm>
        </p:spPr>
        <p:txBody>
          <a:bodyPr/>
          <a:lstStyle/>
          <a:p>
            <a:r>
              <a:rPr lang="de-CH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16832"/>
            <a:ext cx="7848600" cy="3672408"/>
          </a:xfrm>
        </p:spPr>
        <p:txBody>
          <a:bodyPr/>
          <a:lstStyle/>
          <a:p>
            <a:r>
              <a:rPr lang="de-CH" sz="2000" dirty="0" smtClean="0"/>
              <a:t>Operation of DIARAD and </a:t>
            </a:r>
            <a:r>
              <a:rPr lang="de-CH" sz="2000" dirty="0"/>
              <a:t>PMO6V radiometers </a:t>
            </a:r>
            <a:r>
              <a:rPr lang="de-CH" sz="2000" dirty="0" smtClean="0"/>
              <a:t>within VIRGO, how do </a:t>
            </a:r>
            <a:r>
              <a:rPr lang="de-CH" sz="2000" dirty="0"/>
              <a:t>we get the </a:t>
            </a:r>
            <a:r>
              <a:rPr lang="de-CH" sz="2000" dirty="0" smtClean="0"/>
              <a:t>data and how are the corresponding level-1 produced  </a:t>
            </a:r>
          </a:p>
          <a:p>
            <a:r>
              <a:rPr lang="de-CH" sz="2000" dirty="0" smtClean="0"/>
              <a:t>From level-1 to level-2: Development of a model for long-term changes of radiometers in space and its </a:t>
            </a:r>
            <a:r>
              <a:rPr lang="de-CH" sz="2000" dirty="0" smtClean="0"/>
              <a:t>application </a:t>
            </a:r>
            <a:r>
              <a:rPr lang="de-CH" sz="2000" dirty="0" smtClean="0"/>
              <a:t>to the </a:t>
            </a:r>
            <a:r>
              <a:rPr lang="de-CH" sz="2000" dirty="0" smtClean="0"/>
              <a:t>VIRGO record. </a:t>
            </a:r>
            <a:endParaRPr lang="de-CH" sz="2000" dirty="0" smtClean="0"/>
          </a:p>
          <a:p>
            <a:r>
              <a:rPr lang="de-CH" sz="2000" dirty="0" smtClean="0"/>
              <a:t>Application of the long-term-change model</a:t>
            </a:r>
            <a:r>
              <a:rPr lang="" sz="2000" dirty="0" smtClean="0"/>
              <a:t>  </a:t>
            </a:r>
            <a:r>
              <a:rPr lang="de-CH" sz="2000" dirty="0" smtClean="0"/>
              <a:t>to ACRIM-I and HF and combing the data from HF, ACRIM I-III and VIRGO to the socalled PMOD composite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SOHO 29, Nice 27-29,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750" y="536"/>
            <a:ext cx="7509250" cy="1412776"/>
          </a:xfrm>
        </p:spPr>
        <p:txBody>
          <a:bodyPr/>
          <a:lstStyle/>
          <a:p>
            <a:r>
              <a:rPr lang="de-CH" dirty="0" smtClean="0"/>
              <a:t>Operation of the VIRGO Radiometers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8" y="1700808"/>
            <a:ext cx="8928992" cy="5301208"/>
          </a:xfrm>
        </p:spPr>
        <p:txBody>
          <a:bodyPr/>
          <a:lstStyle/>
          <a:p>
            <a:r>
              <a:rPr lang="de-CH" sz="1600" dirty="0" smtClean="0"/>
              <a:t>The two PMO6-V, A and B and the DIARAD with cannels Left and Right are operated with shutters in the so-called active mode, meaning that they are alternatively open-closed with a 60 and 90 second cadance, respectively</a:t>
            </a:r>
          </a:p>
          <a:p>
            <a:r>
              <a:rPr lang="de-CH" sz="1600" dirty="0" smtClean="0"/>
              <a:t>After the failure of the both PMO6V shutter operation at SOHO-Md 72 a new operation at Md 83 was </a:t>
            </a:r>
            <a:r>
              <a:rPr lang="" sz="1600" dirty="0" smtClean="0"/>
              <a:t>started</a:t>
            </a:r>
            <a:r>
              <a:rPr lang="de-CH" sz="1600" dirty="0"/>
              <a:t>.</a:t>
            </a:r>
            <a:r>
              <a:rPr lang="de-CH" sz="1600" dirty="0" smtClean="0"/>
              <a:t> </a:t>
            </a:r>
            <a:r>
              <a:rPr lang="de-CH" sz="1600" dirty="0" smtClean="0"/>
              <a:t>The cover of PO6V-A is normally open and the one of B normally closed. In order to get a reference for A the cover is </a:t>
            </a:r>
            <a:r>
              <a:rPr lang="de-CH" sz="1600" dirty="0"/>
              <a:t>closed every 8 hours </a:t>
            </a:r>
            <a:r>
              <a:rPr lang="de-CH" sz="1600" dirty="0" smtClean="0"/>
              <a:t>for a few 3-minute </a:t>
            </a:r>
            <a:r>
              <a:rPr lang="de-CH" sz="1600" dirty="0" smtClean="0"/>
              <a:t>periods. </a:t>
            </a:r>
            <a:r>
              <a:rPr lang="de-CH" sz="1600" dirty="0" smtClean="0"/>
              <a:t>Up to Md 216 the cover of B was opened during 33 minutes around the closing of A, afterwards the opening of B was reduced to every 7, later to10 days to reduce its </a:t>
            </a:r>
            <a:r>
              <a:rPr lang="de-CH" sz="1600" dirty="0" smtClean="0"/>
              <a:t>exposure.</a:t>
            </a:r>
            <a:endParaRPr lang="de-CH" sz="1600" dirty="0" smtClean="0"/>
          </a:p>
          <a:p>
            <a:r>
              <a:rPr lang="de-CH" sz="1600" dirty="0" smtClean="0"/>
              <a:t>This cover operation is performed with time-tagged commands, sent to the SOHO FOT every Fryday for uploading during the  </a:t>
            </a:r>
            <a:r>
              <a:rPr lang="de-CH" sz="1600" dirty="0" smtClean="0"/>
              <a:t>next week.</a:t>
            </a:r>
            <a:endParaRPr lang="de-CH" sz="1600" dirty="0" smtClean="0"/>
          </a:p>
          <a:p>
            <a:r>
              <a:rPr lang="de-CH" sz="1600" dirty="0" smtClean="0"/>
              <a:t>The timing is based on the daily pulse from SOHO. After a switch-off we have to re-sychronize VIRGO to this pulse. The first sychronisation was correct on the agreed </a:t>
            </a:r>
            <a:r>
              <a:rPr lang="de-CH" sz="1600" dirty="0" smtClean="0"/>
              <a:t>TAI-30 </a:t>
            </a:r>
            <a:r>
              <a:rPr lang="de-CH" sz="1600" dirty="0" smtClean="0"/>
              <a:t>seconds. After </a:t>
            </a:r>
            <a:r>
              <a:rPr lang="de-CH" sz="1600" dirty="0" smtClean="0"/>
              <a:t>the LOI </a:t>
            </a:r>
            <a:r>
              <a:rPr lang="de-CH" sz="1600" dirty="0" smtClean="0"/>
              <a:t>cover opening the synchronization was made on Tai+0 seconds which is maintained for all </a:t>
            </a:r>
            <a:r>
              <a:rPr lang="de-CH" sz="1600" dirty="0" smtClean="0"/>
              <a:t>following switch-offs. So relative to GOLF and MDI the VIRGO data are shifted by 30 seconds.</a:t>
            </a:r>
            <a:endParaRPr lang="de-CH" sz="1600" dirty="0" smtClean="0"/>
          </a:p>
          <a:p>
            <a:r>
              <a:rPr lang="de-CH" sz="1600" dirty="0" smtClean="0"/>
              <a:t>The VIRGO radiometers read during 10 </a:t>
            </a:r>
            <a:r>
              <a:rPr lang="de-CH" sz="1600" dirty="0" smtClean="0"/>
              <a:t>seconds starting at  40 and 50 </a:t>
            </a:r>
            <a:r>
              <a:rPr lang="de-CH" sz="1600" dirty="0" smtClean="0"/>
              <a:t>seconds, so </a:t>
            </a:r>
            <a:r>
              <a:rPr lang="de-CH" sz="1600" dirty="0" smtClean="0"/>
              <a:t>the mean of the two </a:t>
            </a:r>
            <a:r>
              <a:rPr lang="de-CH" sz="1600" dirty="0" smtClean="0"/>
              <a:t>measurements is </a:t>
            </a:r>
            <a:r>
              <a:rPr lang="de-CH" sz="1600" dirty="0" smtClean="0"/>
              <a:t>centered at 50 seconds </a:t>
            </a:r>
            <a:r>
              <a:rPr lang="de-CH" sz="1600" dirty="0" smtClean="0"/>
              <a:t>or </a:t>
            </a:r>
            <a:r>
              <a:rPr lang="de-CH" sz="1600" dirty="0" smtClean="0"/>
              <a:t>20 seconds after the minute </a:t>
            </a:r>
            <a:r>
              <a:rPr lang="de-CH" sz="1600" dirty="0" smtClean="0"/>
              <a:t>respectively. </a:t>
            </a:r>
            <a:r>
              <a:rPr lang="de-CH" sz="1600" dirty="0" smtClean="0"/>
              <a:t>For DIARAD a irradiance is calulated at every 3 minutes and it </a:t>
            </a:r>
            <a:r>
              <a:rPr lang="de-CH" sz="1600" dirty="0" smtClean="0"/>
              <a:t>takes the last value which is </a:t>
            </a:r>
            <a:r>
              <a:rPr lang="de-CH" sz="1600" dirty="0" smtClean="0"/>
              <a:t>at 55 seconds or 25 </a:t>
            </a:r>
            <a:r>
              <a:rPr lang="de-CH" sz="1600" dirty="0" smtClean="0"/>
              <a:t>seconds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SOHO 29, Nice 27-29, November 2018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750" y="-9624"/>
            <a:ext cx="7509250" cy="702320"/>
          </a:xfrm>
        </p:spPr>
        <p:txBody>
          <a:bodyPr/>
          <a:lstStyle/>
          <a:p>
            <a:r>
              <a:rPr lang="de-CH" dirty="0" smtClean="0"/>
              <a:t>Level 1 of DIARAD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152" y="1196752"/>
            <a:ext cx="7632848" cy="2088232"/>
          </a:xfrm>
        </p:spPr>
        <p:txBody>
          <a:bodyPr/>
          <a:lstStyle/>
          <a:p>
            <a:r>
              <a:rPr lang="de-CH" sz="1400" dirty="0" smtClean="0"/>
              <a:t>Level 1 of DIARAD is calculated at the VDC with the procedures as designed by IRMB before the start of the mission. These data are available as level 1 irradiance every 3 minutes, besides the periods when electrical calibrations are performed</a:t>
            </a:r>
          </a:p>
          <a:p>
            <a:r>
              <a:rPr lang="de-CH" sz="1400" dirty="0" smtClean="0"/>
              <a:t>Once per month DIARAD-L is replaced by DIARAD-R to determine degradation by comparing the results of the two with a exposure ratio of 1 to 1440.</a:t>
            </a:r>
            <a:endParaRPr lang="de-CH" sz="1400" dirty="0" smtClean="0"/>
          </a:p>
          <a:p>
            <a:r>
              <a:rPr lang="de-CH" sz="1400" dirty="0" smtClean="0"/>
              <a:t>In September 2017 the shutter of DIARAD-R failed and</a:t>
            </a:r>
            <a:r>
              <a:rPr lang="" sz="1400" dirty="0" smtClean="0"/>
              <a:t> </a:t>
            </a:r>
            <a:r>
              <a:rPr lang="de-CH" sz="1400" dirty="0" smtClean="0"/>
              <a:t>the degradation model </a:t>
            </a:r>
            <a:r>
              <a:rPr lang="de-CH" sz="1400" dirty="0" smtClean="0"/>
              <a:t>has to be used </a:t>
            </a:r>
            <a:r>
              <a:rPr lang="de-CH" sz="1400" dirty="0" smtClean="0"/>
              <a:t>to </a:t>
            </a:r>
            <a:r>
              <a:rPr lang="de-CH" sz="1400" dirty="0" smtClean="0"/>
              <a:t>determine this</a:t>
            </a:r>
            <a:r>
              <a:rPr lang="de-CH" sz="1400" dirty="0" smtClean="0"/>
              <a:t> </a:t>
            </a:r>
            <a:r>
              <a:rPr lang="de-CH" sz="1400" dirty="0" smtClean="0"/>
              <a:t>ratio </a:t>
            </a:r>
            <a:r>
              <a:rPr lang="de-CH" sz="1400" dirty="0" smtClean="0"/>
              <a:t>afterwards. 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D:\PS_Fig\SOHO29-2018\ageing_withou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42" y="3001093"/>
            <a:ext cx="74993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</a:t>
            </a:r>
            <a:r>
              <a:rPr lang="de-CH" dirty="0" smtClean="0"/>
              <a:t>escription of the degradion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24" y="1196752"/>
            <a:ext cx="7524328" cy="19460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28800"/>
            <a:ext cx="7560840" cy="34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Level 1 of PMO6V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The original procedure to determine Level 1 data was developed by Wolfgang Finsterle </a:t>
            </a:r>
            <a:r>
              <a:rPr lang="de-CH" sz="2000" dirty="0" smtClean="0"/>
              <a:t>during</a:t>
            </a:r>
            <a:r>
              <a:rPr lang="de-CH" sz="2000" dirty="0" smtClean="0"/>
              <a:t> </a:t>
            </a:r>
            <a:r>
              <a:rPr lang="de-CH" sz="2000" dirty="0" smtClean="0"/>
              <a:t>his </a:t>
            </a:r>
            <a:r>
              <a:rPr lang="" sz="2000" dirty="0" smtClean="0"/>
              <a:t>P</a:t>
            </a:r>
            <a:r>
              <a:rPr lang="de-CH" sz="2000" dirty="0" smtClean="0"/>
              <a:t>hD </a:t>
            </a:r>
            <a:r>
              <a:rPr lang="de-CH" sz="2000" dirty="0" smtClean="0"/>
              <a:t>in 1996 and </a:t>
            </a:r>
            <a:r>
              <a:rPr lang="de-CH" sz="2000" dirty="0" smtClean="0"/>
              <a:t>was</a:t>
            </a:r>
            <a:r>
              <a:rPr lang="de-CH" sz="2000" dirty="0" smtClean="0"/>
              <a:t> in use up to the failure of the DIARAD R shutter. It is clear that all </a:t>
            </a:r>
            <a:r>
              <a:rPr lang="de-CH" sz="2000" dirty="0" smtClean="0"/>
              <a:t>the knowledge we have </a:t>
            </a:r>
            <a:r>
              <a:rPr lang="de-CH" sz="2000" dirty="0" smtClean="0"/>
              <a:t>now could provide a better algorithm.</a:t>
            </a:r>
            <a:endParaRPr lang="de-CH" sz="2000" dirty="0" smtClean="0"/>
          </a:p>
          <a:p>
            <a:r>
              <a:rPr lang="de-CH" sz="2000" dirty="0" smtClean="0"/>
              <a:t>One issue are the missing temperatures which are not part of the science data </a:t>
            </a:r>
            <a:r>
              <a:rPr lang="de-CH" sz="2000" dirty="0" smtClean="0"/>
              <a:t>but</a:t>
            </a:r>
            <a:r>
              <a:rPr lang="de-CH" sz="2000" dirty="0" smtClean="0"/>
              <a:t> </a:t>
            </a:r>
            <a:r>
              <a:rPr lang="de-CH" sz="2000" dirty="0" smtClean="0"/>
              <a:t>added from the houseeeping data afterwards at the VDC. The cience data are transmitted </a:t>
            </a:r>
            <a:r>
              <a:rPr lang="de-CH" sz="2000" dirty="0"/>
              <a:t>3 times with the actual, 12 and 25 hours </a:t>
            </a:r>
            <a:r>
              <a:rPr lang="de-CH" sz="2000" dirty="0" smtClean="0"/>
              <a:t>delayed</a:t>
            </a:r>
            <a:r>
              <a:rPr lang="de-CH" sz="2000" dirty="0"/>
              <a:t> </a:t>
            </a:r>
            <a:r>
              <a:rPr lang="de-CH" sz="2000" dirty="0" smtClean="0"/>
              <a:t>data and hence we can retrieve lost data in the transmission. But the </a:t>
            </a:r>
            <a:r>
              <a:rPr lang="de-CH" sz="2000" dirty="0" smtClean="0"/>
              <a:t>tempertures from the </a:t>
            </a:r>
            <a:r>
              <a:rPr lang="de-CH" sz="2000" dirty="0" smtClean="0"/>
              <a:t>housekeeping may be missing and have </a:t>
            </a:r>
            <a:r>
              <a:rPr lang="de-CH" sz="2000" dirty="0" smtClean="0"/>
              <a:t>to be interpolated.</a:t>
            </a:r>
          </a:p>
          <a:p>
            <a:r>
              <a:rPr lang="de-CH" sz="2000" dirty="0"/>
              <a:t>T</a:t>
            </a:r>
            <a:r>
              <a:rPr lang="de-CH" sz="2000" dirty="0" smtClean="0"/>
              <a:t>he analysis of the variations during closing and opening of in the cover mode needs to be improved </a:t>
            </a:r>
          </a:p>
          <a:p>
            <a:r>
              <a:rPr lang="de-CH" sz="2000" dirty="0" smtClean="0"/>
              <a:t>PMO6V-A has only a few closed values every 8 hours and we need a </a:t>
            </a:r>
            <a:r>
              <a:rPr lang="de-CH" sz="2000" dirty="0"/>
              <a:t>‘closed</a:t>
            </a:r>
            <a:r>
              <a:rPr lang="de-CH" sz="2000" dirty="0" smtClean="0"/>
              <a:t>’ value each minute</a:t>
            </a:r>
            <a:r>
              <a:rPr lang="de-CH" sz="2000" dirty="0"/>
              <a:t> </a:t>
            </a:r>
            <a:r>
              <a:rPr lang="de-CH" sz="2000" dirty="0" smtClean="0"/>
              <a:t>to determine TSI</a:t>
            </a:r>
            <a:r>
              <a:rPr lang="de-CH" sz="2000" dirty="0" smtClean="0"/>
              <a:t>.</a:t>
            </a:r>
            <a:endParaRPr lang="de-CH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Temperature interpolation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84" y="980728"/>
            <a:ext cx="6724648" cy="55345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09" y="1484784"/>
            <a:ext cx="7505001" cy="485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Opening and closing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05" y="1495584"/>
            <a:ext cx="7595954" cy="49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" y="1772816"/>
            <a:ext cx="8999220" cy="422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Reconstruction of the ‘closed’ values for PMO</a:t>
            </a:r>
            <a:r>
              <a:rPr lang="" smtClean="0"/>
              <a:t>66</a:t>
            </a:r>
            <a:r>
              <a:rPr lang="de-CH" dirty="0" smtClean="0"/>
              <a:t>V-A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5F6-8253-4D80-A61F-7E232CD76ECA}" type="datetime3">
              <a:rPr lang="en-US" smtClean="0"/>
              <a:t>27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SOHO 29, Nice 27-29, November 2018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7D2F-F995-49E1-8B1E-09A4A446618F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7112"/>
            <a:ext cx="8466266" cy="42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RGO-gray">
  <a:themeElements>
    <a:clrScheme name="CF_ISSI_gMod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F_ISSI_gMod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_ISSI_gMod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_ISSI_gMod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_ISSI_gMod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_ISSI_gMo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_ISSI_gMo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_ISSI_gMo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VIRGO-gray</Template>
  <TotalTime>2747</TotalTime>
  <Words>1097</Words>
  <Application>Microsoft Office PowerPoint</Application>
  <PresentationFormat>On-screen Show (4:3)</PresentationFormat>
  <Paragraphs>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Wingdings</vt:lpstr>
      <vt:lpstr>Helvetica</vt:lpstr>
      <vt:lpstr>Arial Black</vt:lpstr>
      <vt:lpstr>Calibri</vt:lpstr>
      <vt:lpstr>Times New Roman</vt:lpstr>
      <vt:lpstr>VIRGO-gray</vt:lpstr>
      <vt:lpstr>Total Solar Irradiance: What have we learned from the 23-year Record of VIRGO TSI?</vt:lpstr>
      <vt:lpstr>Outline</vt:lpstr>
      <vt:lpstr>Operation of the VIRGO Radiometers</vt:lpstr>
      <vt:lpstr>Level 1 of DIARAD</vt:lpstr>
      <vt:lpstr>Description of the degradion model</vt:lpstr>
      <vt:lpstr>Level 1 of PMO6V</vt:lpstr>
      <vt:lpstr>Temperature interpolation</vt:lpstr>
      <vt:lpstr>Opening and closing</vt:lpstr>
      <vt:lpstr>Reconstruction of the ‘closed’ values for PMO66V-A</vt:lpstr>
      <vt:lpstr>Level-1 data and ratio A/B</vt:lpstr>
      <vt:lpstr>Comparison of the new with the old</vt:lpstr>
      <vt:lpstr>The new level 1 data</vt:lpstr>
      <vt:lpstr>How to treat the early increase?</vt:lpstr>
      <vt:lpstr>Correct PMO6V-B for its different exposure with time</vt:lpstr>
      <vt:lpstr>Using corrected PMO6V-B to correct PMO6V-A </vt:lpstr>
      <vt:lpstr>Final VIRGO TSI</vt:lpstr>
      <vt:lpstr>Using the degradation model for HF and ACRIM-I</vt:lpstr>
      <vt:lpstr>With all this we get the PMOD Composite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Twenty-one Years of Total Solar Irradiance from VIRGO on SoHO</dc:title>
  <dc:creator>ClausF</dc:creator>
  <cp:lastModifiedBy>ClausF</cp:lastModifiedBy>
  <cp:revision>101</cp:revision>
  <dcterms:created xsi:type="dcterms:W3CDTF">2018-03-16T17:39:46Z</dcterms:created>
  <dcterms:modified xsi:type="dcterms:W3CDTF">2018-11-27T22:17:21Z</dcterms:modified>
</cp:coreProperties>
</file>